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8" r:id="rId2"/>
    <p:sldId id="315" r:id="rId3"/>
    <p:sldId id="309" r:id="rId4"/>
    <p:sldId id="299" r:id="rId5"/>
    <p:sldId id="300" r:id="rId6"/>
    <p:sldId id="301" r:id="rId7"/>
    <p:sldId id="282" r:id="rId8"/>
    <p:sldId id="287" r:id="rId9"/>
    <p:sldId id="296" r:id="rId10"/>
    <p:sldId id="297" r:id="rId11"/>
    <p:sldId id="321" r:id="rId12"/>
    <p:sldId id="298" r:id="rId13"/>
    <p:sldId id="291" r:id="rId14"/>
    <p:sldId id="306" r:id="rId15"/>
    <p:sldId id="305" r:id="rId16"/>
    <p:sldId id="302" r:id="rId17"/>
    <p:sldId id="289" r:id="rId18"/>
    <p:sldId id="290" r:id="rId19"/>
    <p:sldId id="303" r:id="rId20"/>
    <p:sldId id="304" r:id="rId21"/>
    <p:sldId id="295" r:id="rId22"/>
    <p:sldId id="312" r:id="rId23"/>
    <p:sldId id="311" r:id="rId24"/>
    <p:sldId id="310" r:id="rId25"/>
    <p:sldId id="314" r:id="rId26"/>
    <p:sldId id="307" r:id="rId27"/>
    <p:sldId id="308" r:id="rId28"/>
    <p:sldId id="259" r:id="rId29"/>
    <p:sldId id="283" r:id="rId30"/>
    <p:sldId id="313" r:id="rId31"/>
    <p:sldId id="316" r:id="rId32"/>
    <p:sldId id="317" r:id="rId33"/>
    <p:sldId id="318" r:id="rId34"/>
    <p:sldId id="320" r:id="rId35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7687" autoAdjust="0"/>
  </p:normalViewPr>
  <p:slideViewPr>
    <p:cSldViewPr>
      <p:cViewPr>
        <p:scale>
          <a:sx n="66" d="100"/>
          <a:sy n="66" d="100"/>
        </p:scale>
        <p:origin x="-1398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E7BAB-6DDD-4067-9EF7-E334AD7AF54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181E4-6D60-464D-82B1-6E14F3AF737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7283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5BF5F-9158-4D06-8674-AF1F43EF64F2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C1535-ABAF-4DBF-A368-D0D3CB1A334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041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8049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676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676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041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9285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9285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041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041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6889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052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052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9543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052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1844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041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8264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6368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5797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8264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826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236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236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954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290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158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6374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1535-ABAF-4DBF-A368-D0D3CB1A334C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826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3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615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08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598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141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111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917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689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1293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949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1478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9AA3C-0BE9-4EF6-8396-DD1F1D3636DF}" type="datetimeFigureOut">
              <a:rPr lang="en-IN" smtClean="0"/>
              <a:pPr/>
              <a:t>19/08/2016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7A383-D00E-49A4-B2EE-D0FF4FDA5A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845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pscburdwan.com/media/osms/RAJKUMAR%20%20MONDAL.pdf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pscburdwan.com/media/osms/AFTER%20TRANSFER.pdf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SALARY%20REQUISITION.pdf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9fNvzNQ4MC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975" cy="68853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3040078"/>
            <a:ext cx="83228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IN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N-TTSatyajit" pitchFamily="82" charset="0"/>
              </a:rPr>
              <a:t>বর্ধমান জেলা প্রাথমিক বিদ্যালয় সংসদ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3441680"/>
            <a:ext cx="8496944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i-OSMS </a:t>
            </a:r>
          </a:p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Workshop</a:t>
            </a:r>
          </a:p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Date :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29/07/2016 TO 02/08/2016</a:t>
            </a:r>
            <a:endParaRPr lang="en-US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Rabindra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Nazrul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Conference Hall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12884" t="14583" r="13909" b="67709"/>
          <a:stretch>
            <a:fillRect/>
          </a:stretch>
        </p:blipFill>
        <p:spPr bwMode="auto">
          <a:xfrm>
            <a:off x="0" y="0"/>
            <a:ext cx="9144000" cy="124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1430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8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35877" cy="1143000"/>
          </a:xfrm>
        </p:spPr>
        <p:txBody>
          <a:bodyPr>
            <a:noAutofit/>
          </a:bodyPr>
          <a:lstStyle/>
          <a:p>
            <a:r>
              <a:rPr lang="bn-IN" sz="3600" b="1" dirty="0" smtClean="0">
                <a:solidFill>
                  <a:srgbClr val="C00000"/>
                </a:solidFill>
              </a:rPr>
              <a:t>গত মাসের থেকে এই মাসে চেঞ্জ আছে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603" y="1268760"/>
            <a:ext cx="8707885" cy="517220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r>
              <a:rPr lang="bn-IN" sz="3600" b="1" dirty="0" smtClean="0"/>
              <a:t>গত মাসের থেকে এই মাসের বেতনের ক্ষেত্রে যে সকল শিক্ষক/শিক্ষিকার বেতন পরিবর্তন হবে। যেমন ১০/২০/১৮, প্রমোশোন, এইচআরএ, পিএফ চালু, কনভিনিয়েন্স চালু, মেডিকেল অফ বা চালু ইত্যাদি তাদের তালিকা তৈরী রাখা।</a:t>
            </a:r>
          </a:p>
          <a:p>
            <a:pPr marL="571500" indent="-571500" algn="just"/>
            <a:r>
              <a:rPr lang="bn-IN" sz="1400" b="1" dirty="0" smtClean="0">
                <a:solidFill>
                  <a:srgbClr val="C00000"/>
                </a:solidFill>
              </a:rPr>
              <a:t> </a:t>
            </a:r>
          </a:p>
          <a:p>
            <a:pPr marL="571500" indent="-571500" algn="just"/>
            <a:r>
              <a:rPr lang="bn-IN" sz="2800" b="1" dirty="0" smtClean="0">
                <a:solidFill>
                  <a:srgbClr val="C00000"/>
                </a:solidFill>
              </a:rPr>
              <a:t>বি. দ্র – যে সব শিক্ষক/শিক্ষিকাদের কোন পরিবর্তন আছে তাঁদের যেন পরিবর্তনের পর স্যালারী করা হয়। পরিবর্তনের আগে তাদের স্যালারী টেবিলে ঢোকার দরকার নেই।</a:t>
            </a:r>
            <a:endParaRPr lang="bn-IN" sz="32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35877" cy="1143000"/>
          </a:xfrm>
        </p:spPr>
        <p:txBody>
          <a:bodyPr>
            <a:noAutofit/>
          </a:bodyPr>
          <a:lstStyle/>
          <a:p>
            <a:r>
              <a:rPr lang="bn-IN" b="1" dirty="0" smtClean="0">
                <a:solidFill>
                  <a:srgbClr val="C00000"/>
                </a:solidFill>
              </a:rPr>
              <a:t>এইচ আর এ (</a:t>
            </a:r>
            <a:r>
              <a:rPr lang="en-IN" b="1" dirty="0" smtClean="0">
                <a:solidFill>
                  <a:srgbClr val="C00000"/>
                </a:solidFill>
              </a:rPr>
              <a:t>HRA) </a:t>
            </a:r>
            <a:r>
              <a:rPr lang="bn-IN" b="1" dirty="0" smtClean="0">
                <a:solidFill>
                  <a:srgbClr val="C00000"/>
                </a:solidFill>
              </a:rPr>
              <a:t>পরিবর্তন</a:t>
            </a:r>
            <a:endParaRPr lang="en-US" sz="48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603" y="1268760"/>
            <a:ext cx="8707885" cy="517220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r>
              <a:rPr lang="bn-IN" sz="4000" b="1" dirty="0" smtClean="0"/>
              <a:t>এইচআরএ-এর কিছু পরিবর্তন হলে টিচার প্রোফাইল কারেকশন করার অনুরোধ জানাতে হবে। টিচার প্রোফাইল-এ সংশোধন না করলে এইচ আর এ পরিবর্তন হবে না।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bn-IN" sz="4000" b="1" dirty="0" smtClean="0"/>
              <a:t>শিক্ষক/শিক্ষিকার দরখাস্ত</a:t>
            </a:r>
            <a:r>
              <a:rPr lang="en-IN" sz="4000" b="1" dirty="0" smtClean="0"/>
              <a:t> </a:t>
            </a:r>
            <a:r>
              <a:rPr lang="bn-IN" sz="4000" b="1" dirty="0" smtClean="0"/>
              <a:t>এবং  প্রোফাইল কারেকশন করে (হার্ড কপি) ই-মেল করতে হবে।</a:t>
            </a:r>
          </a:p>
        </p:txBody>
      </p:sp>
    </p:spTree>
    <p:extLst>
      <p:ext uri="{BB962C8B-B14F-4D97-AF65-F5344CB8AC3E}">
        <p14:creationId xmlns:p14="http://schemas.microsoft.com/office/powerpoint/2010/main" val="28414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03" y="274638"/>
            <a:ext cx="8635877" cy="1143000"/>
          </a:xfrm>
        </p:spPr>
        <p:txBody>
          <a:bodyPr>
            <a:noAutofit/>
          </a:bodyPr>
          <a:lstStyle/>
          <a:p>
            <a:r>
              <a:rPr lang="bn-IN" sz="48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শিক্ষক/শিক্ষিকা বদলি সংক্রান্ত</a:t>
            </a:r>
            <a:endParaRPr lang="en-US" sz="48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603" y="1266116"/>
            <a:ext cx="8707885" cy="461115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r>
              <a:rPr lang="bn-IN" sz="3200" b="1" dirty="0" smtClean="0"/>
              <a:t>অন্য চক্রে চলে গেছে তার তালিকা তৈরী রাখা।</a:t>
            </a:r>
          </a:p>
          <a:p>
            <a:pPr marL="571500" indent="-571500" algn="just">
              <a:buFont typeface="Arial" pitchFamily="34" charset="0"/>
              <a:buChar char="•"/>
            </a:pPr>
            <a:endParaRPr lang="bn-IN" sz="3200" b="1" dirty="0" smtClean="0"/>
          </a:p>
          <a:p>
            <a:pPr marL="571500" indent="-571500" algn="just">
              <a:buFont typeface="Arial" pitchFamily="34" charset="0"/>
              <a:buChar char="•"/>
            </a:pPr>
            <a:r>
              <a:rPr lang="bn-IN" sz="3200" b="1" dirty="0"/>
              <a:t>এই চক্রে এসেছে </a:t>
            </a:r>
            <a:r>
              <a:rPr lang="bn-IN" sz="3200" b="1" dirty="0" smtClean="0"/>
              <a:t>এবং যাঁদের বেতন এই মাস থেকে এই চক্রে শুরু হবে তার </a:t>
            </a:r>
            <a:r>
              <a:rPr lang="bn-IN" sz="3200" b="1" dirty="0"/>
              <a:t>তালিকা তৈরী রাখা এবং হাতের কাছে তাদের </a:t>
            </a:r>
            <a:r>
              <a:rPr lang="bn-IN" sz="3200" b="1" dirty="0" smtClean="0"/>
              <a:t>এলপিসি </a:t>
            </a:r>
            <a:r>
              <a:rPr lang="bn-IN" sz="3200" b="1" dirty="0"/>
              <a:t>রাখা</a:t>
            </a:r>
            <a:r>
              <a:rPr lang="bn-IN" sz="3200" b="1" dirty="0" smtClean="0"/>
              <a:t>।</a:t>
            </a:r>
          </a:p>
          <a:p>
            <a:pPr algn="just"/>
            <a:endParaRPr lang="bn-IN" sz="3200" b="1" dirty="0" smtClean="0"/>
          </a:p>
          <a:p>
            <a:pPr algn="ctr"/>
            <a:r>
              <a:rPr lang="bn-IN" sz="2800" b="1" dirty="0" smtClean="0">
                <a:solidFill>
                  <a:srgbClr val="C00000"/>
                </a:solidFill>
              </a:rPr>
              <a:t>(দুটি ক্ষেত্রেই তালিকা </a:t>
            </a:r>
            <a:r>
              <a:rPr lang="bn-IN" sz="2800" b="1" dirty="0">
                <a:solidFill>
                  <a:srgbClr val="C00000"/>
                </a:solidFill>
              </a:rPr>
              <a:t>পাঠাতে হবে </a:t>
            </a:r>
            <a:r>
              <a:rPr lang="bn-IN" sz="2800" b="1" dirty="0" smtClean="0">
                <a:solidFill>
                  <a:srgbClr val="C00000"/>
                </a:solidFill>
              </a:rPr>
              <a:t>২০-৩০ </a:t>
            </a:r>
            <a:r>
              <a:rPr lang="bn-IN" sz="2800" b="1" dirty="0">
                <a:solidFill>
                  <a:srgbClr val="C00000"/>
                </a:solidFill>
              </a:rPr>
              <a:t>তারিখের মধ্যে) (কোন ভাবেই ১ তারিখের পর পাঠানো যাবে না</a:t>
            </a:r>
            <a:r>
              <a:rPr lang="bn-IN" sz="2800" b="1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bn-IN" sz="2800" b="1" dirty="0" smtClean="0">
                <a:solidFill>
                  <a:srgbClr val="C00000"/>
                </a:solidFill>
              </a:rPr>
              <a:t>অবশ্যই ই-মেল করতে হবে</a:t>
            </a:r>
            <a:endParaRPr lang="bn-IN" sz="2800" b="1" dirty="0">
              <a:solidFill>
                <a:srgbClr val="C00000"/>
              </a:solidFill>
            </a:endParaRPr>
          </a:p>
          <a:p>
            <a:pPr algn="r"/>
            <a:r>
              <a:rPr lang="en-IN" sz="2800" b="1" dirty="0" smtClean="0">
                <a:solidFill>
                  <a:srgbClr val="C00000"/>
                </a:solidFill>
              </a:rPr>
              <a:t>                                                              </a:t>
            </a:r>
            <a:r>
              <a:rPr lang="en-IN" sz="2800" b="1" dirty="0" err="1" smtClean="0">
                <a:solidFill>
                  <a:srgbClr val="C00000"/>
                </a:solidFill>
              </a:rPr>
              <a:t>Contd</a:t>
            </a:r>
            <a:r>
              <a:rPr lang="en-IN" sz="2800" b="1" dirty="0" smtClean="0">
                <a:solidFill>
                  <a:srgbClr val="C00000"/>
                </a:solidFill>
              </a:rPr>
              <a:t>……. </a:t>
            </a:r>
            <a:endParaRPr lang="bn-IN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61" y="476672"/>
            <a:ext cx="8638419" cy="648072"/>
          </a:xfrm>
        </p:spPr>
        <p:txBody>
          <a:bodyPr>
            <a:noAutofit/>
          </a:bodyPr>
          <a:lstStyle/>
          <a:p>
            <a:r>
              <a:rPr lang="bn-IN" sz="40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ট্রান্সফার</a:t>
            </a:r>
            <a:r>
              <a:rPr lang="en-IN" sz="40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bn-IN" sz="40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নিজ চক্রে বা অন্য চক্রে)</a:t>
            </a:r>
            <a:endParaRPr lang="en-US" sz="40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603" y="2348880"/>
            <a:ext cx="8887397" cy="409208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just"/>
            <a:endParaRPr lang="en-IN" sz="4400" b="1" dirty="0">
              <a:solidFill>
                <a:srgbClr val="C00000"/>
              </a:solidFill>
            </a:endParaRPr>
          </a:p>
          <a:p>
            <a:pPr algn="just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BN-TTSatyajit" pitchFamily="8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6603" y="1124744"/>
            <a:ext cx="8635877" cy="504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</a:rPr>
              <a:t>ট্রান্সফারের তালিকা পাঠাবেন ই-মেল-এ</a:t>
            </a:r>
          </a:p>
          <a:p>
            <a:pPr algn="just"/>
            <a:endParaRPr lang="bn-IN" sz="2400" b="1" dirty="0" smtClean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bn-IN" sz="2400" b="1" dirty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3417551"/>
            <a:ext cx="7914396" cy="504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</a:rPr>
              <a:t>যোগদানের তালিকা পাঠাবেন ই-মেল-এ</a:t>
            </a:r>
          </a:p>
          <a:p>
            <a:pPr algn="just"/>
            <a:endParaRPr lang="bn-IN" sz="2400" b="1" dirty="0" smtClean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bn-IN" sz="2400" b="1" dirty="0" smtClean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590189"/>
              </p:ext>
            </p:extLst>
          </p:nvPr>
        </p:nvGraphicFramePr>
        <p:xfrm>
          <a:off x="382361" y="1625353"/>
          <a:ext cx="7927569" cy="16459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93295"/>
                <a:gridCol w="1224136"/>
                <a:gridCol w="1152128"/>
                <a:gridCol w="1296144"/>
                <a:gridCol w="1512168"/>
                <a:gridCol w="1649698"/>
              </a:tblGrid>
              <a:tr h="352039">
                <a:tc gridSpan="6"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Circle : </a:t>
                      </a:r>
                      <a:r>
                        <a:rPr lang="en-IN" dirty="0" err="1" smtClean="0"/>
                        <a:t>Asansol</a:t>
                      </a:r>
                      <a:endParaRPr lang="en-IN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+mj-lt"/>
                      </a:endParaRPr>
                    </a:p>
                  </a:txBody>
                  <a:tcPr/>
                </a:tc>
              </a:tr>
              <a:tr h="57379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Teacher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School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Date of Transfer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+mj-lt"/>
                        </a:rPr>
                        <a:t>Transfer Circle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+mj-lt"/>
                        </a:rPr>
                        <a:t>Transfer School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+mj-lt"/>
                        </a:rPr>
                        <a:t>Memo No. &amp; Date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</a:tr>
              <a:tr h="362312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Mani</a:t>
                      </a:r>
                      <a:r>
                        <a:rPr lang="en-IN" baseline="0" dirty="0" smtClean="0"/>
                        <a:t> Ram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ABC School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29/07/16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err="1" smtClean="0">
                          <a:latin typeface="+mj-lt"/>
                        </a:rPr>
                        <a:t>Budbud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+mj-lt"/>
                        </a:rPr>
                        <a:t>XYZ School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+mj-lt"/>
                        </a:rPr>
                        <a:t>225/12 Dt. 12/12/2015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001223"/>
              </p:ext>
            </p:extLst>
          </p:nvPr>
        </p:nvGraphicFramePr>
        <p:xfrm>
          <a:off x="382363" y="4005064"/>
          <a:ext cx="7927569" cy="16459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93295"/>
                <a:gridCol w="1224136"/>
                <a:gridCol w="1152128"/>
                <a:gridCol w="1296144"/>
                <a:gridCol w="1512168"/>
                <a:gridCol w="1649698"/>
              </a:tblGrid>
              <a:tr h="352039">
                <a:tc gridSpan="6"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Circle : </a:t>
                      </a:r>
                      <a:r>
                        <a:rPr lang="en-IN" dirty="0" err="1" smtClean="0"/>
                        <a:t>Budbud</a:t>
                      </a:r>
                      <a:endParaRPr lang="en-IN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+mj-lt"/>
                      </a:endParaRPr>
                    </a:p>
                  </a:txBody>
                  <a:tcPr/>
                </a:tc>
              </a:tr>
              <a:tr h="57379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Teacher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School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Joining  Date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+mj-lt"/>
                        </a:rPr>
                        <a:t>Old Circle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+mj-lt"/>
                        </a:rPr>
                        <a:t>Old School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+mj-lt"/>
                        </a:rPr>
                        <a:t>Memo No. &amp; Date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</a:tr>
              <a:tr h="362312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Mani</a:t>
                      </a:r>
                      <a:r>
                        <a:rPr lang="en-IN" baseline="0" dirty="0" smtClean="0"/>
                        <a:t> Ram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XYZ School</a:t>
                      </a:r>
                      <a:endParaRPr lang="en-IN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30/07/16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err="1" smtClean="0">
                          <a:latin typeface="+mj-lt"/>
                        </a:rPr>
                        <a:t>Asansol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ABC School</a:t>
                      </a:r>
                      <a:endParaRPr lang="en-IN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+mj-lt"/>
                        </a:rPr>
                        <a:t>225/12 Dt. 12/12/2015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3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61" y="476672"/>
            <a:ext cx="8635877" cy="648072"/>
          </a:xfrm>
        </p:spPr>
        <p:txBody>
          <a:bodyPr>
            <a:noAutofit/>
          </a:bodyPr>
          <a:lstStyle/>
          <a:p>
            <a:r>
              <a:rPr lang="bn-IN" sz="40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ট্রান্সফার</a:t>
            </a:r>
            <a:r>
              <a:rPr lang="en-IN" sz="40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bn-IN" sz="40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অন্য জেলায় চলে গেলে)</a:t>
            </a:r>
            <a:endParaRPr lang="en-US" sz="40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603" y="2348880"/>
            <a:ext cx="8887397" cy="409208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just"/>
            <a:endParaRPr lang="en-IN" sz="4400" b="1" dirty="0">
              <a:solidFill>
                <a:srgbClr val="C00000"/>
              </a:solidFill>
            </a:endParaRPr>
          </a:p>
          <a:p>
            <a:pPr algn="just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BN-TTSatyajit" pitchFamily="8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6603" y="1423040"/>
            <a:ext cx="8635877" cy="504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</a:rPr>
              <a:t>ট্রান্সফারের তালিকা পাঠাবেন ই-মেল-এ</a:t>
            </a:r>
          </a:p>
          <a:p>
            <a:pPr algn="just"/>
            <a:endParaRPr lang="bn-IN" sz="2400" b="1" dirty="0" smtClean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bn-IN" sz="2400" b="1" dirty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634019"/>
              </p:ext>
            </p:extLst>
          </p:nvPr>
        </p:nvGraphicFramePr>
        <p:xfrm>
          <a:off x="382363" y="1999104"/>
          <a:ext cx="8222086" cy="16459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33912"/>
                <a:gridCol w="1269614"/>
                <a:gridCol w="1194931"/>
                <a:gridCol w="1344297"/>
                <a:gridCol w="1568346"/>
                <a:gridCol w="1710986"/>
              </a:tblGrid>
              <a:tr h="352039">
                <a:tc gridSpan="6"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Circle : </a:t>
                      </a:r>
                      <a:r>
                        <a:rPr lang="en-IN" dirty="0" err="1" smtClean="0"/>
                        <a:t>Asansol</a:t>
                      </a:r>
                      <a:endParaRPr lang="en-IN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+mj-lt"/>
                      </a:endParaRPr>
                    </a:p>
                  </a:txBody>
                  <a:tcPr/>
                </a:tc>
              </a:tr>
              <a:tr h="57379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Teacher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School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Date of Transfer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+mj-lt"/>
                        </a:rPr>
                        <a:t>Transfer District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+mj-lt"/>
                        </a:rPr>
                        <a:t>Transfer Circle &amp; School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+mj-lt"/>
                        </a:rPr>
                        <a:t>Memo No. &amp; Date</a:t>
                      </a:r>
                      <a:endParaRPr lang="en-IN" b="1" dirty="0">
                        <a:latin typeface="+mj-lt"/>
                      </a:endParaRPr>
                    </a:p>
                  </a:txBody>
                  <a:tcPr anchor="ctr"/>
                </a:tc>
              </a:tr>
              <a:tr h="362312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Mani</a:t>
                      </a:r>
                      <a:r>
                        <a:rPr lang="en-IN" baseline="0" dirty="0" smtClean="0"/>
                        <a:t> Ram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ABC School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29/07/16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+mj-lt"/>
                        </a:rPr>
                        <a:t>Kolkata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+mj-lt"/>
                        </a:rPr>
                        <a:t>X-I</a:t>
                      </a:r>
                      <a:r>
                        <a:rPr lang="en-IN" baseline="0" dirty="0" smtClean="0">
                          <a:latin typeface="+mj-lt"/>
                        </a:rPr>
                        <a:t> 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+mj-lt"/>
                        </a:rPr>
                        <a:t>225/12 Dt. 12/12/2015</a:t>
                      </a:r>
                      <a:endParaRPr lang="en-IN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228600" y="4114800"/>
            <a:ext cx="8712077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</a:rPr>
              <a:t>আপনারা যদি মনে করে এল পি সি </a:t>
            </a:r>
            <a:r>
              <a:rPr lang="en-US" sz="2400" b="1" dirty="0" err="1" smtClean="0">
                <a:solidFill>
                  <a:srgbClr val="C00000"/>
                </a:solidFill>
              </a:rPr>
              <a:t>i</a:t>
            </a:r>
            <a:r>
              <a:rPr lang="en-US" sz="2400" b="1" dirty="0" smtClean="0">
                <a:solidFill>
                  <a:srgbClr val="C00000"/>
                </a:solidFill>
              </a:rPr>
              <a:t>-OSMS </a:t>
            </a:r>
            <a:r>
              <a:rPr lang="bn-IN" sz="2400" b="1" dirty="0" smtClean="0">
                <a:solidFill>
                  <a:srgbClr val="C00000"/>
                </a:solidFill>
              </a:rPr>
              <a:t>থেকে পেতে পারেন। সংসদ থেকে আপনাদের ই-মেলে আমরা পাঠিয়ে দেব। </a:t>
            </a:r>
          </a:p>
          <a:p>
            <a:pPr algn="just"/>
            <a:endParaRPr lang="bn-IN" sz="2400" b="1" dirty="0" smtClean="0">
              <a:solidFill>
                <a:srgbClr val="C00000"/>
              </a:solidFill>
            </a:endParaRPr>
          </a:p>
          <a:p>
            <a:r>
              <a:rPr lang="bn-IN" sz="2400" b="1" dirty="0" smtClean="0">
                <a:solidFill>
                  <a:srgbClr val="C00000"/>
                </a:solidFill>
                <a:hlinkClick r:id="rId5"/>
              </a:rPr>
              <a:t>এল পি সি (</a:t>
            </a:r>
            <a:r>
              <a:rPr lang="en-US" sz="2400" b="1" dirty="0" smtClean="0">
                <a:solidFill>
                  <a:srgbClr val="C00000"/>
                </a:solidFill>
                <a:hlinkClick r:id="rId5"/>
              </a:rPr>
              <a:t>LPC) </a:t>
            </a:r>
            <a:r>
              <a:rPr lang="bn-IN" sz="2400" b="1" dirty="0" smtClean="0">
                <a:solidFill>
                  <a:srgbClr val="C00000"/>
                </a:solidFill>
                <a:hlinkClick r:id="rId5"/>
              </a:rPr>
              <a:t>ফরমাট</a:t>
            </a:r>
            <a:endParaRPr lang="bn-IN" sz="2400" b="1" dirty="0" smtClean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bn-IN" sz="2400" b="1" dirty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962400"/>
            <a:ext cx="91440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6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347670"/>
            <a:ext cx="8928992" cy="1209122"/>
          </a:xfrm>
        </p:spPr>
        <p:txBody>
          <a:bodyPr>
            <a:noAutofit/>
          </a:bodyPr>
          <a:lstStyle/>
          <a:p>
            <a:r>
              <a:rPr lang="bn-IN" sz="24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N-TTSatyajit" pitchFamily="82" charset="0"/>
              </a:rPr>
              <a:t>আপনাদের চক্রে</a:t>
            </a:r>
            <a:r>
              <a:rPr lang="en-IN" sz="24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N-TTSatyajit" pitchFamily="82" charset="0"/>
              </a:rPr>
              <a:t> </a:t>
            </a:r>
            <a:r>
              <a:rPr lang="bn-IN" sz="24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N-TTSatyajit" pitchFamily="82" charset="0"/>
              </a:rPr>
              <a:t>অন্য চক্র থেকে, জেলা থেকে বা অন্য বিদ্যালয় থেকে বদলি আসা নতুন শিক্ষক/শিক্ষিকাকে কিভাবে দেখবেন</a:t>
            </a:r>
            <a:endParaRPr lang="en-US" sz="24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0" t="38095" r="56527" b="6250"/>
          <a:stretch/>
        </p:blipFill>
        <p:spPr bwMode="auto">
          <a:xfrm>
            <a:off x="323528" y="1373966"/>
            <a:ext cx="3130872" cy="407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395536" y="1907210"/>
            <a:ext cx="2442884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533872" y="3822238"/>
            <a:ext cx="2442884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5" t="44444" r="21133" b="27778"/>
          <a:stretch/>
        </p:blipFill>
        <p:spPr bwMode="auto">
          <a:xfrm>
            <a:off x="4067944" y="1484784"/>
            <a:ext cx="4608512" cy="157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487152" y="2759563"/>
            <a:ext cx="1221442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Arrow Connector 12"/>
          <p:cNvCxnSpPr>
            <a:endCxn id="1027" idx="1"/>
          </p:cNvCxnSpPr>
          <p:nvPr/>
        </p:nvCxnSpPr>
        <p:spPr>
          <a:xfrm>
            <a:off x="3475371" y="2274282"/>
            <a:ext cx="592573" cy="1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42192" r="20574" b="31349"/>
          <a:stretch/>
        </p:blipFill>
        <p:spPr bwMode="auto">
          <a:xfrm>
            <a:off x="3602521" y="3318182"/>
            <a:ext cx="509305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6012161" y="3068960"/>
            <a:ext cx="1" cy="420898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948264" y="4285315"/>
            <a:ext cx="429528" cy="3290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42192" r="20574" b="31349"/>
          <a:stretch/>
        </p:blipFill>
        <p:spPr bwMode="auto">
          <a:xfrm>
            <a:off x="3581400" y="4876800"/>
            <a:ext cx="509305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6228184" y="4581128"/>
            <a:ext cx="1" cy="454096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7668345" y="5764285"/>
            <a:ext cx="429528" cy="3290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6588224" y="4614326"/>
            <a:ext cx="202010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700" b="1" dirty="0" smtClean="0">
                <a:solidFill>
                  <a:srgbClr val="FF0000"/>
                </a:solidFill>
              </a:rPr>
              <a:t>দেখতে পারবেন, প্রিন্ট করতে পারবেন ঠিক থাকলে</a:t>
            </a:r>
            <a:endParaRPr lang="en-IN" sz="7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6757" y="6156012"/>
            <a:ext cx="53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b="1" dirty="0" smtClean="0">
                <a:solidFill>
                  <a:srgbClr val="FF0000"/>
                </a:solidFill>
                <a:hlinkClick r:id="rId8"/>
              </a:rPr>
              <a:t>তারপর কি করবেন  (</a:t>
            </a:r>
            <a:r>
              <a:rPr lang="en-IN" b="1" dirty="0" smtClean="0">
                <a:solidFill>
                  <a:srgbClr val="FF0000"/>
                </a:solidFill>
                <a:hlinkClick r:id="rId8"/>
              </a:rPr>
              <a:t>link)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2181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2" grpId="0" animBg="1"/>
      <p:bldP spid="15" grpId="0" animBg="1"/>
      <p:bldP spid="19" grpId="0" animBg="1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03" y="274638"/>
            <a:ext cx="8779893" cy="1143000"/>
          </a:xfrm>
        </p:spPr>
        <p:txBody>
          <a:bodyPr>
            <a:noAutofit/>
          </a:bodyPr>
          <a:lstStyle/>
          <a:p>
            <a:r>
              <a:rPr lang="bn-IN" b="1" u="sng" dirty="0" smtClean="0">
                <a:solidFill>
                  <a:srgbClr val="C00000"/>
                </a:solidFill>
              </a:rPr>
              <a:t>দেখে নিতে হবে অনলাইনে</a:t>
            </a:r>
            <a:endParaRPr lang="en-US" sz="4800" b="1" u="sng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311" y="1196752"/>
            <a:ext cx="8707885" cy="540060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r>
              <a:rPr lang="bn-IN" sz="3200" b="1" dirty="0"/>
              <a:t>অবসর প্রাপ্ত শিক্ষক/শিক্ষিকার নাম </a:t>
            </a:r>
            <a:r>
              <a:rPr lang="bn-IN" sz="3200" b="1" dirty="0" smtClean="0"/>
              <a:t>যেন </a:t>
            </a:r>
            <a:r>
              <a:rPr lang="bn-IN" sz="3200" b="1" dirty="0"/>
              <a:t>না দেখা যায়</a:t>
            </a:r>
            <a:r>
              <a:rPr lang="bn-IN" sz="3200" b="1" dirty="0" smtClean="0"/>
              <a:t>।</a:t>
            </a:r>
          </a:p>
          <a:p>
            <a:pPr algn="just"/>
            <a:endParaRPr lang="bn-IN" sz="1050" b="1" dirty="0" smtClean="0"/>
          </a:p>
          <a:p>
            <a:pPr marL="571500" indent="-571500" algn="just">
              <a:buFont typeface="Arial" pitchFamily="34" charset="0"/>
              <a:buChar char="•"/>
            </a:pPr>
            <a:r>
              <a:rPr lang="bn-IN" sz="3200" b="1" dirty="0" smtClean="0"/>
              <a:t>ট্রান্সফার </a:t>
            </a:r>
            <a:r>
              <a:rPr lang="bn-IN" sz="3200" b="1" dirty="0"/>
              <a:t>হয়ে চলে যাওয়া শিক্ষক/শিক্ষিকার নাম </a:t>
            </a:r>
            <a:r>
              <a:rPr lang="bn-IN" sz="3200" b="1" dirty="0" smtClean="0"/>
              <a:t>যেন </a:t>
            </a:r>
            <a:r>
              <a:rPr lang="bn-IN" sz="3200" b="1" dirty="0"/>
              <a:t>না দেখা যায়</a:t>
            </a:r>
            <a:r>
              <a:rPr lang="bn-IN" sz="3200" b="1" dirty="0" smtClean="0"/>
              <a:t>।</a:t>
            </a:r>
          </a:p>
          <a:p>
            <a:pPr marL="571500" indent="-571500" algn="just">
              <a:buFont typeface="Arial" pitchFamily="34" charset="0"/>
              <a:buChar char="•"/>
            </a:pPr>
            <a:endParaRPr lang="bn-IN" sz="1600" b="1" dirty="0"/>
          </a:p>
          <a:p>
            <a:pPr marL="571500" indent="-571500" algn="just">
              <a:buFont typeface="Arial" pitchFamily="34" charset="0"/>
              <a:buChar char="•"/>
            </a:pPr>
            <a:r>
              <a:rPr lang="bn-IN" sz="3200" b="1" dirty="0" smtClean="0"/>
              <a:t>যে শিক্ষক/শিক্ষিকা আপনাদের চক্রে এসেছে সেগুলি দেখাচ্ছে কিনা।</a:t>
            </a:r>
          </a:p>
          <a:p>
            <a:pPr marL="571500" indent="-571500" algn="just">
              <a:buFont typeface="Arial" pitchFamily="34" charset="0"/>
              <a:buChar char="•"/>
            </a:pPr>
            <a:endParaRPr lang="bn-IN" b="1" dirty="0"/>
          </a:p>
          <a:p>
            <a:pPr marL="571500" indent="-571500" algn="just">
              <a:buFont typeface="Arial" pitchFamily="34" charset="0"/>
              <a:buChar char="•"/>
            </a:pPr>
            <a:r>
              <a:rPr lang="bn-IN" sz="3200" b="1" dirty="0" smtClean="0"/>
              <a:t>যত জন শিক্ষক/শিক্ষিকার বিল তৈরী হবে তার সংখ্যাটি দেখে নিন।</a:t>
            </a:r>
            <a:r>
              <a:rPr lang="en-IN" sz="3200" b="1" dirty="0" smtClean="0"/>
              <a:t> </a:t>
            </a:r>
            <a:r>
              <a:rPr lang="en-IN" sz="3200" b="1" dirty="0" smtClean="0">
                <a:solidFill>
                  <a:srgbClr val="FF0000"/>
                </a:solidFill>
              </a:rPr>
              <a:t>(</a:t>
            </a:r>
            <a:r>
              <a:rPr lang="bn-IN" sz="3200" b="1" dirty="0" smtClean="0">
                <a:solidFill>
                  <a:srgbClr val="FF0000"/>
                </a:solidFill>
              </a:rPr>
              <a:t>কি করে দেখবেন দেখাচ্ছি)</a:t>
            </a:r>
          </a:p>
          <a:p>
            <a:pPr algn="ctr"/>
            <a:r>
              <a:rPr lang="bn-IN" sz="3200" b="1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en-IN" sz="3200" b="1" dirty="0" smtClean="0">
                <a:solidFill>
                  <a:srgbClr val="FF0000"/>
                </a:solidFill>
              </a:rPr>
              <a:t>Contd..…</a:t>
            </a:r>
            <a:endParaRPr lang="bn-IN" sz="3200" b="1" dirty="0" smtClean="0">
              <a:solidFill>
                <a:srgbClr val="FF0000"/>
              </a:solidFill>
            </a:endParaRPr>
          </a:p>
          <a:p>
            <a:pPr marL="571500" indent="-571500" algn="just">
              <a:buFont typeface="Arial" pitchFamily="34" charset="0"/>
              <a:buChar char="•"/>
            </a:pPr>
            <a:endParaRPr lang="bn-IN" sz="3200" b="1" dirty="0" smtClean="0"/>
          </a:p>
          <a:p>
            <a:pPr marL="571500" indent="-571500" algn="just">
              <a:buFont typeface="Arial" pitchFamily="34" charset="0"/>
              <a:buChar char="•"/>
            </a:pPr>
            <a:endParaRPr lang="bn-IN" sz="3200" b="1" dirty="0"/>
          </a:p>
        </p:txBody>
      </p:sp>
    </p:spTree>
    <p:extLst>
      <p:ext uri="{BB962C8B-B14F-4D97-AF65-F5344CB8AC3E}">
        <p14:creationId xmlns:p14="http://schemas.microsoft.com/office/powerpoint/2010/main" val="140507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61" y="10840"/>
            <a:ext cx="8635877" cy="1143000"/>
          </a:xfrm>
        </p:spPr>
        <p:txBody>
          <a:bodyPr>
            <a:noAutofit/>
          </a:bodyPr>
          <a:lstStyle/>
          <a:p>
            <a:r>
              <a:rPr lang="bn-IN" b="1" dirty="0" smtClean="0">
                <a:solidFill>
                  <a:srgbClr val="C00000"/>
                </a:solidFill>
              </a:rPr>
              <a:t>কি করে সংখ্যা দেখবেন</a:t>
            </a:r>
            <a:endParaRPr lang="en-US" sz="48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39324" r="54496" b="15104"/>
          <a:stretch/>
        </p:blipFill>
        <p:spPr bwMode="auto">
          <a:xfrm>
            <a:off x="467543" y="1052736"/>
            <a:ext cx="3253557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67543" y="3068960"/>
            <a:ext cx="223224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t="23012" r="40222" b="22951"/>
          <a:stretch/>
        </p:blipFill>
        <p:spPr bwMode="auto">
          <a:xfrm>
            <a:off x="4465534" y="937816"/>
            <a:ext cx="4237024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721100" y="2852936"/>
            <a:ext cx="744434" cy="0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53560" r="40702" b="23784"/>
          <a:stretch/>
        </p:blipFill>
        <p:spPr bwMode="auto">
          <a:xfrm>
            <a:off x="4457919" y="4249948"/>
            <a:ext cx="4244639" cy="140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804248" y="5301208"/>
            <a:ext cx="864096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236296" y="1268760"/>
            <a:ext cx="0" cy="43204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68493" y="5631631"/>
            <a:ext cx="50738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এই সংখ্যাটির সাথে মিলছে কিনা দেখুন</a:t>
            </a:r>
            <a:endParaRPr lang="en-IN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9652" y="6135687"/>
            <a:ext cx="77812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মিলে গেলে তবেই শুরু করবেন না হলে আগে মিলিয়ে নেবেন।</a:t>
            </a:r>
            <a:endParaRPr lang="en-IN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48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4" grpId="0" animBg="1"/>
      <p:bldP spid="1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03" y="320374"/>
            <a:ext cx="8635877" cy="648072"/>
          </a:xfrm>
        </p:spPr>
        <p:txBody>
          <a:bodyPr>
            <a:noAutofit/>
          </a:bodyPr>
          <a:lstStyle/>
          <a:p>
            <a:r>
              <a:rPr lang="bn-IN" b="1" dirty="0" smtClean="0">
                <a:solidFill>
                  <a:srgbClr val="C00000"/>
                </a:solidFill>
              </a:rPr>
              <a:t>স্যালারী সেভ</a:t>
            </a:r>
            <a:endParaRPr lang="en-US" sz="48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603" y="2348880"/>
            <a:ext cx="8887397" cy="409208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just"/>
            <a:endParaRPr lang="en-IN" sz="4400" b="1" dirty="0">
              <a:solidFill>
                <a:srgbClr val="C00000"/>
              </a:solidFill>
            </a:endParaRPr>
          </a:p>
          <a:p>
            <a:pPr algn="just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BN-TTSatyajit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44682" r="39849" b="13849"/>
          <a:stretch/>
        </p:blipFill>
        <p:spPr bwMode="auto">
          <a:xfrm>
            <a:off x="1835696" y="1043587"/>
            <a:ext cx="5184775" cy="30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828800" y="2743200"/>
            <a:ext cx="2442884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1771475" y="1379209"/>
            <a:ext cx="2731221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323528" y="4108006"/>
            <a:ext cx="74634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bn-IN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বাকীটা তো আমরা সবাই জানি। সেটা কি দেখাতে হবে </a:t>
            </a:r>
            <a:r>
              <a:rPr lang="en-IN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?</a:t>
            </a:r>
            <a:endParaRPr lang="en-IN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11010" y="4170566"/>
            <a:ext cx="148147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1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5" action="ppaction://hlinkfile"/>
              </a:rPr>
              <a:t>পিডিএফ লিঙ্ক</a:t>
            </a:r>
            <a:endParaRPr lang="en-IN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2876" y="4653136"/>
            <a:ext cx="8759604" cy="1787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bn-IN" sz="2800" b="1" dirty="0" smtClean="0">
                <a:solidFill>
                  <a:srgbClr val="002060"/>
                </a:solidFill>
              </a:rPr>
              <a:t>প্রথমে যেগুলি পরিবর্তন আছে (পিএফ বন্ধ, জিএসএলআই বন্ধ, </a:t>
            </a:r>
            <a:r>
              <a:rPr lang="en-IN" sz="2800" b="1" dirty="0" smtClean="0">
                <a:solidFill>
                  <a:srgbClr val="002060"/>
                </a:solidFill>
              </a:rPr>
              <a:t>Conn. Allow. </a:t>
            </a:r>
            <a:r>
              <a:rPr lang="bn-IN" sz="2800" b="1" dirty="0" smtClean="0">
                <a:solidFill>
                  <a:srgbClr val="002060"/>
                </a:solidFill>
              </a:rPr>
              <a:t> ইত্যাদি)  সেগুলি সেভ করুন।</a:t>
            </a:r>
          </a:p>
          <a:p>
            <a:pPr algn="l"/>
            <a:endParaRPr lang="bn-IN" sz="2400" b="1" dirty="0" smtClean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bn-IN" sz="3200" b="1" dirty="0" smtClean="0">
                <a:solidFill>
                  <a:srgbClr val="C00000"/>
                </a:solidFill>
              </a:rPr>
              <a:t>তারপর চোখ বুজে বাকীগুলি  সেভ করুন।</a:t>
            </a:r>
            <a:endParaRPr lang="en-US" sz="36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2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03" y="190128"/>
            <a:ext cx="8635877" cy="648072"/>
          </a:xfrm>
        </p:spPr>
        <p:txBody>
          <a:bodyPr>
            <a:noAutofit/>
          </a:bodyPr>
          <a:lstStyle/>
          <a:p>
            <a:r>
              <a:rPr lang="bn-IN" b="1" dirty="0" smtClean="0">
                <a:solidFill>
                  <a:srgbClr val="C00000"/>
                </a:solidFill>
              </a:rPr>
              <a:t>স্যালারী ডাউনলোড</a:t>
            </a:r>
            <a:endParaRPr lang="en-US" sz="48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44682" r="39849" b="18210"/>
          <a:stretch/>
        </p:blipFill>
        <p:spPr bwMode="auto">
          <a:xfrm>
            <a:off x="1835696" y="899572"/>
            <a:ext cx="5184775" cy="271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915642" y="2852936"/>
            <a:ext cx="3232421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1771475" y="1235193"/>
            <a:ext cx="2731221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12996" y="3505200"/>
            <a:ext cx="8823500" cy="2966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bn-IN" sz="2400" b="1" dirty="0">
                <a:solidFill>
                  <a:srgbClr val="C00000"/>
                </a:solidFill>
              </a:rPr>
              <a:t>সব সেভ করার পর। এক্সেল-এ ডাউনলোড করুন</a:t>
            </a:r>
            <a:r>
              <a:rPr lang="bn-IN" sz="2400" b="1" dirty="0" smtClean="0">
                <a:solidFill>
                  <a:srgbClr val="C00000"/>
                </a:solidFill>
              </a:rPr>
              <a:t>। মোট সংখ্যা দেখুন। ঠিক থাকলে।</a:t>
            </a:r>
          </a:p>
          <a:p>
            <a:pPr algn="l"/>
            <a:endParaRPr lang="bn-IN" sz="2400" b="1" dirty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bn-IN" sz="2400" b="1" dirty="0">
                <a:solidFill>
                  <a:srgbClr val="C00000"/>
                </a:solidFill>
              </a:rPr>
              <a:t>প্রিন্ট আউট করুন, চেকিং করুন। ঠিক থাকলে তবেই </a:t>
            </a:r>
            <a:r>
              <a:rPr lang="en-IN" sz="2400" b="1" dirty="0" smtClean="0">
                <a:solidFill>
                  <a:srgbClr val="C00000"/>
                </a:solidFill>
              </a:rPr>
              <a:t>SENT TO DPSC </a:t>
            </a:r>
            <a:r>
              <a:rPr lang="bn-IN" sz="2400" b="1" dirty="0" smtClean="0">
                <a:solidFill>
                  <a:srgbClr val="C00000"/>
                </a:solidFill>
              </a:rPr>
              <a:t>করবেন।</a:t>
            </a:r>
            <a:endParaRPr lang="en-IN" sz="2400" b="1" dirty="0" smtClean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IN" sz="2400" b="1" dirty="0" smtClean="0">
                <a:solidFill>
                  <a:srgbClr val="C00000"/>
                </a:solidFill>
              </a:rPr>
              <a:t>SENT </a:t>
            </a:r>
            <a:r>
              <a:rPr lang="en-IN" sz="2400" b="1" dirty="0">
                <a:solidFill>
                  <a:srgbClr val="C00000"/>
                </a:solidFill>
              </a:rPr>
              <a:t>TO DPSC </a:t>
            </a:r>
            <a:r>
              <a:rPr lang="bn-IN" sz="2400" b="1" dirty="0" smtClean="0">
                <a:solidFill>
                  <a:srgbClr val="C00000"/>
                </a:solidFill>
              </a:rPr>
              <a:t>করার পর এক্সেল ফাইল কপি করে ই-মেল করবেন।</a:t>
            </a:r>
            <a:endParaRPr lang="en-IN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66936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571500" indent="-571500" algn="ctr"/>
            <a:r>
              <a:rPr lang="en-IN" sz="2800" b="1" dirty="0" smtClean="0">
                <a:solidFill>
                  <a:srgbClr val="C00000"/>
                </a:solidFill>
              </a:rPr>
              <a:t>i-OSMS Workshop </a:t>
            </a:r>
            <a:r>
              <a:rPr lang="en-IN" sz="2800" b="1" dirty="0" smtClean="0">
                <a:solidFill>
                  <a:srgbClr val="C00000"/>
                </a:solidFill>
              </a:rPr>
              <a:t>DPSC</a:t>
            </a:r>
            <a:r>
              <a:rPr lang="en-IN" sz="2800" b="1" dirty="0" smtClean="0">
                <a:solidFill>
                  <a:srgbClr val="C00000"/>
                </a:solidFill>
              </a:rPr>
              <a:t>, </a:t>
            </a:r>
            <a:r>
              <a:rPr lang="en-IN" sz="2800" b="1" dirty="0" err="1" smtClean="0">
                <a:solidFill>
                  <a:srgbClr val="C00000"/>
                </a:solidFill>
              </a:rPr>
              <a:t>Burdwan</a:t>
            </a:r>
            <a:endParaRPr lang="bn-IN" sz="2800" b="1" dirty="0" smtClean="0">
              <a:solidFill>
                <a:srgbClr val="C00000"/>
              </a:solidFill>
            </a:endParaRPr>
          </a:p>
          <a:p>
            <a:pPr marL="571500" indent="-571500" algn="ctr"/>
            <a:r>
              <a:rPr lang="bn-IN" sz="2800" b="1" dirty="0" smtClean="0">
                <a:solidFill>
                  <a:srgbClr val="C00000"/>
                </a:solidFill>
              </a:rPr>
              <a:t>-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  <a:r>
              <a:rPr lang="bn-IN" sz="2800" b="1" dirty="0" smtClean="0">
                <a:solidFill>
                  <a:srgbClr val="C00000"/>
                </a:solidFill>
              </a:rPr>
              <a:t> সূচী 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  <a:r>
              <a:rPr lang="bn-IN" sz="2800" b="1" dirty="0" smtClean="0">
                <a:solidFill>
                  <a:srgbClr val="C00000"/>
                </a:solidFill>
              </a:rPr>
              <a:t>-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571500" indent="-571500" algn="just"/>
            <a:endParaRPr lang="bn-IN" sz="1200" b="1" dirty="0" smtClean="0">
              <a:solidFill>
                <a:srgbClr val="C00000"/>
              </a:solidFill>
            </a:endParaRPr>
          </a:p>
          <a:p>
            <a:pPr marL="568325" lvl="2"/>
            <a:r>
              <a:rPr lang="bn-IN" sz="2000" b="1" dirty="0">
                <a:solidFill>
                  <a:srgbClr val="002060"/>
                </a:solidFill>
              </a:rPr>
              <a:t>১১.০০-১১.১৫	-  মাননীয় সংসদ সভাপতি মহাশয় কর্তৃক উদ্বোধনী বক্তব্য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১১.১৫ </a:t>
            </a:r>
            <a:r>
              <a:rPr lang="bn-IN" sz="2000" b="1" dirty="0" smtClean="0">
                <a:solidFill>
                  <a:srgbClr val="002060"/>
                </a:solidFill>
              </a:rPr>
              <a:t>– </a:t>
            </a:r>
            <a:r>
              <a:rPr lang="bn-IN" sz="2000" b="1" dirty="0" smtClean="0">
                <a:solidFill>
                  <a:srgbClr val="002060"/>
                </a:solidFill>
              </a:rPr>
              <a:t>১২.৪৫ </a:t>
            </a:r>
            <a:r>
              <a:rPr lang="bn-IN" sz="2000" b="1" dirty="0" smtClean="0">
                <a:solidFill>
                  <a:srgbClr val="002060"/>
                </a:solidFill>
              </a:rPr>
              <a:t>	- </a:t>
            </a:r>
            <a:r>
              <a:rPr lang="en-US" sz="2000" b="1" dirty="0" err="1" smtClean="0">
                <a:solidFill>
                  <a:srgbClr val="002060"/>
                </a:solidFill>
              </a:rPr>
              <a:t>i</a:t>
            </a:r>
            <a:r>
              <a:rPr lang="en-US" sz="2000" b="1" dirty="0" smtClean="0">
                <a:solidFill>
                  <a:srgbClr val="002060"/>
                </a:solidFill>
              </a:rPr>
              <a:t>-OSMS </a:t>
            </a:r>
            <a:r>
              <a:rPr lang="bn-IN" sz="2000" b="1" dirty="0" smtClean="0">
                <a:solidFill>
                  <a:srgbClr val="002060"/>
                </a:solidFill>
              </a:rPr>
              <a:t>–এ বিষয়ে </a:t>
            </a:r>
            <a:r>
              <a:rPr lang="en-US" sz="2000" b="1" dirty="0" smtClean="0">
                <a:solidFill>
                  <a:srgbClr val="002060"/>
                </a:solidFill>
              </a:rPr>
              <a:t>Power Point</a:t>
            </a:r>
            <a:r>
              <a:rPr lang="bn-IN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Presentation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১২.৪৫-০১.১৫ </a:t>
            </a:r>
            <a:r>
              <a:rPr lang="bn-IN" sz="2000" b="1" dirty="0" smtClean="0">
                <a:solidFill>
                  <a:srgbClr val="002060"/>
                </a:solidFill>
              </a:rPr>
              <a:t>	- সচিব  ও অন্যান্য 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bn-IN" sz="2000" b="1" dirty="0" smtClean="0">
                <a:solidFill>
                  <a:srgbClr val="002060"/>
                </a:solidFill>
              </a:rPr>
              <a:t>আধিকারিকদের  </a:t>
            </a:r>
            <a:r>
              <a:rPr lang="en-US" sz="2000" b="1" dirty="0" smtClean="0">
                <a:solidFill>
                  <a:srgbClr val="002060"/>
                </a:solidFill>
              </a:rPr>
              <a:t>i-OSMS </a:t>
            </a:r>
            <a:r>
              <a:rPr lang="bn-IN" sz="2000" b="1" dirty="0" smtClean="0">
                <a:solidFill>
                  <a:srgbClr val="002060"/>
                </a:solidFill>
              </a:rPr>
              <a:t>–এ বিষয়ে </a:t>
            </a:r>
          </a:p>
          <a:p>
            <a:pPr marL="568325" lvl="2"/>
            <a:r>
              <a:rPr lang="bn-IN" sz="2000" b="1" dirty="0">
                <a:solidFill>
                  <a:srgbClr val="002060"/>
                </a:solidFill>
              </a:rPr>
              <a:t>	</a:t>
            </a:r>
            <a:r>
              <a:rPr lang="bn-IN" sz="2000" b="1" dirty="0" smtClean="0">
                <a:solidFill>
                  <a:srgbClr val="002060"/>
                </a:solidFill>
              </a:rPr>
              <a:t>		   বক্তব্য পেশ।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০১.১৫ – ০১.২০	- বিল সম্পর্কিত বিষয়ে সংসদের আপ্ত সহায়কের বক্তব্য 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০১.২০ – ২.২০ 	- মধ্যাহ্ন ভোজনের বিরতি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০২.২০ – ০২.২৫	- বিল সম্পর্কিত বিষয়ে সংসদের বড়বাবুর বক্তব্য 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০২.২৫ – ০২.৩০ 	– </a:t>
            </a:r>
            <a:r>
              <a:rPr lang="bn-IN" sz="2000" b="1" dirty="0">
                <a:solidFill>
                  <a:srgbClr val="002060"/>
                </a:solidFill>
              </a:rPr>
              <a:t>বিল সম্পর্কিত বিষয়ে </a:t>
            </a:r>
            <a:r>
              <a:rPr lang="bn-IN" sz="2000" b="1" dirty="0" smtClean="0">
                <a:solidFill>
                  <a:srgbClr val="002060"/>
                </a:solidFill>
              </a:rPr>
              <a:t>সংসদের অ্যাকাউন্টট্যান্টের বক্তব্য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০২.৩০ </a:t>
            </a:r>
            <a:r>
              <a:rPr lang="bn-IN" sz="2000" b="1" dirty="0">
                <a:solidFill>
                  <a:srgbClr val="002060"/>
                </a:solidFill>
              </a:rPr>
              <a:t>– </a:t>
            </a:r>
            <a:r>
              <a:rPr lang="bn-IN" sz="2000" b="1" dirty="0" smtClean="0">
                <a:solidFill>
                  <a:srgbClr val="002060"/>
                </a:solidFill>
              </a:rPr>
              <a:t>০২.৩৫</a:t>
            </a:r>
            <a:r>
              <a:rPr lang="bn-IN" sz="2000" b="1" dirty="0">
                <a:solidFill>
                  <a:srgbClr val="002060"/>
                </a:solidFill>
              </a:rPr>
              <a:t>	- </a:t>
            </a:r>
            <a:r>
              <a:rPr lang="bn-IN" sz="2000" b="1" dirty="0" smtClean="0">
                <a:solidFill>
                  <a:srgbClr val="002060"/>
                </a:solidFill>
              </a:rPr>
              <a:t>পিএফ  </a:t>
            </a:r>
            <a:r>
              <a:rPr lang="bn-IN" sz="2000" b="1" dirty="0">
                <a:solidFill>
                  <a:srgbClr val="002060"/>
                </a:solidFill>
              </a:rPr>
              <a:t>সম্পর্কিত বিষয়ে </a:t>
            </a:r>
            <a:r>
              <a:rPr lang="bn-IN" sz="2000" b="1" dirty="0" smtClean="0">
                <a:solidFill>
                  <a:srgbClr val="002060"/>
                </a:solidFill>
              </a:rPr>
              <a:t>পিএফ ইনচার্জের বক্তব্য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০২.৩৫-০২.৪০   	- ইনকামট্যাক্স বিষয়ে আলোচনা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০২.৪৫-০২.৫০   	- জিএসএলআই বিষয়ে আলোচনা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২.৫০-৩.০০		- অভিজ্ঞতা</a:t>
            </a:r>
            <a:r>
              <a:rPr lang="en-IN" sz="2000" b="1" dirty="0" smtClean="0">
                <a:solidFill>
                  <a:srgbClr val="002060"/>
                </a:solidFill>
              </a:rPr>
              <a:t>- </a:t>
            </a:r>
            <a:r>
              <a:rPr lang="bn-IN" sz="2000" b="1" dirty="0" smtClean="0">
                <a:solidFill>
                  <a:srgbClr val="002060"/>
                </a:solidFill>
              </a:rPr>
              <a:t>সংসদের বিল ইন-চার্জ, </a:t>
            </a:r>
            <a:endParaRPr lang="en-IN" sz="2000" b="1" dirty="0" smtClean="0">
              <a:solidFill>
                <a:srgbClr val="002060"/>
              </a:solidFill>
            </a:endParaRPr>
          </a:p>
          <a:p>
            <a:pPr marL="568325" lvl="2"/>
            <a:r>
              <a:rPr lang="en-IN" sz="2000" b="1" dirty="0">
                <a:solidFill>
                  <a:srgbClr val="002060"/>
                </a:solidFill>
              </a:rPr>
              <a:t>	</a:t>
            </a:r>
            <a:r>
              <a:rPr lang="en-IN" sz="2000" b="1" dirty="0" smtClean="0">
                <a:solidFill>
                  <a:srgbClr val="002060"/>
                </a:solidFill>
              </a:rPr>
              <a:t>	  	    </a:t>
            </a:r>
            <a:r>
              <a:rPr lang="bn-IN" sz="2000" b="1" dirty="0" smtClean="0">
                <a:solidFill>
                  <a:srgbClr val="002060"/>
                </a:solidFill>
              </a:rPr>
              <a:t>বিল কোর্ডিনেটর, বিল ক্লার্ক</a:t>
            </a:r>
            <a:endParaRPr lang="en-IN" sz="2000" b="1" dirty="0" smtClean="0">
              <a:solidFill>
                <a:srgbClr val="002060"/>
              </a:solidFill>
            </a:endParaRP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০৩.০০-৩.৪৫ 	- চক্রের সমস্যা ও সমাধান (প্রশ্ন -উত্তর)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৩.৪৫-৪০০	</a:t>
            </a:r>
            <a:r>
              <a:rPr lang="en-IN" sz="2000" b="1" dirty="0" smtClean="0">
                <a:solidFill>
                  <a:srgbClr val="002060"/>
                </a:solidFill>
              </a:rPr>
              <a:t>	</a:t>
            </a:r>
            <a:r>
              <a:rPr lang="bn-IN" sz="2000" b="1" dirty="0">
                <a:solidFill>
                  <a:srgbClr val="002060"/>
                </a:solidFill>
              </a:rPr>
              <a:t>- চা</a:t>
            </a:r>
            <a:r>
              <a:rPr lang="en-IN" sz="2000" b="1" dirty="0">
                <a:solidFill>
                  <a:srgbClr val="002060"/>
                </a:solidFill>
              </a:rPr>
              <a:t>-</a:t>
            </a:r>
            <a:r>
              <a:rPr lang="bn-IN" sz="2000" b="1" dirty="0">
                <a:solidFill>
                  <a:srgbClr val="002060"/>
                </a:solidFill>
              </a:rPr>
              <a:t>পানের বিরতি</a:t>
            </a:r>
          </a:p>
          <a:p>
            <a:pPr marL="568325" lvl="2"/>
            <a:r>
              <a:rPr lang="bn-IN" sz="2000" b="1" dirty="0" smtClean="0">
                <a:solidFill>
                  <a:srgbClr val="002060"/>
                </a:solidFill>
              </a:rPr>
              <a:t>৪.০০ – ৫.০০  	- অনলাইন </a:t>
            </a:r>
            <a:r>
              <a:rPr lang="en-US" sz="2000" b="1" dirty="0" smtClean="0">
                <a:solidFill>
                  <a:srgbClr val="002060"/>
                </a:solidFill>
              </a:rPr>
              <a:t>Demo</a:t>
            </a:r>
            <a:endParaRPr lang="bn-IN" sz="2000" b="1" dirty="0" smtClean="0">
              <a:solidFill>
                <a:srgbClr val="002060"/>
              </a:solidFill>
            </a:endParaRPr>
          </a:p>
          <a:p>
            <a:pPr marL="568325" lvl="2"/>
            <a:r>
              <a:rPr lang="bn-IN" sz="2000" b="1" dirty="0">
                <a:solidFill>
                  <a:srgbClr val="002060"/>
                </a:solidFill>
              </a:rPr>
              <a:t> </a:t>
            </a:r>
            <a:r>
              <a:rPr lang="bn-IN" sz="2000" b="1" dirty="0" smtClean="0">
                <a:solidFill>
                  <a:srgbClr val="002060"/>
                </a:solidFill>
              </a:rPr>
              <a:t>                         ---------------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0661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03" y="188640"/>
            <a:ext cx="8635877" cy="648072"/>
          </a:xfrm>
        </p:spPr>
        <p:txBody>
          <a:bodyPr>
            <a:noAutofit/>
          </a:bodyPr>
          <a:lstStyle/>
          <a:p>
            <a:r>
              <a:rPr lang="bn-IN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এক্সেল ফাইল চেকিং</a:t>
            </a:r>
            <a:endParaRPr lang="en-US" b="1" u="sng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33997" y="1052736"/>
            <a:ext cx="8558483" cy="3096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</a:rPr>
              <a:t>ম্যানুয়াল চেকিং-এর পাশাপাশি এক্সেল-এ </a:t>
            </a:r>
            <a:r>
              <a:rPr lang="bn-IN" sz="2400" b="1" dirty="0">
                <a:solidFill>
                  <a:srgbClr val="C00000"/>
                </a:solidFill>
              </a:rPr>
              <a:t>ডাউনলোড </a:t>
            </a:r>
            <a:r>
              <a:rPr lang="bn-IN" sz="2400" b="1" dirty="0" smtClean="0">
                <a:solidFill>
                  <a:srgbClr val="C00000"/>
                </a:solidFill>
              </a:rPr>
              <a:t>ফাইল কম্পিউটারে চেকিং করুন।</a:t>
            </a:r>
          </a:p>
          <a:p>
            <a:pPr algn="just"/>
            <a:endParaRPr lang="bn-IN" sz="2400" b="1" dirty="0" smtClean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</a:rPr>
              <a:t>গত মাসে এক্সেল ফাইল ও কারেন্ট মাসের এক্সেল ফাইল পাশাপাশি রেখে চেকিং করা যাবে ।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bn-IN" sz="2400" b="1" dirty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</a:rPr>
              <a:t>কি করে করা যাবে ...........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bn-IN" sz="2400" b="1" dirty="0">
              <a:solidFill>
                <a:srgbClr val="C0000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8298" y="3933258"/>
            <a:ext cx="2927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দেখুন .....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600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build="p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9271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61" y="2780928"/>
            <a:ext cx="8635877" cy="972108"/>
          </a:xfrm>
        </p:spPr>
        <p:txBody>
          <a:bodyPr>
            <a:noAutofit/>
          </a:bodyPr>
          <a:lstStyle/>
          <a:p>
            <a:r>
              <a:rPr lang="bn-IN" sz="7200" b="1" dirty="0" smtClean="0">
                <a:solidFill>
                  <a:srgbClr val="C00000"/>
                </a:solidFill>
              </a:rPr>
              <a:t>প্রোফাইল সংশোধন</a:t>
            </a:r>
            <a:endParaRPr lang="en-US" sz="80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603" y="2348880"/>
            <a:ext cx="8887397" cy="409208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just"/>
            <a:endParaRPr lang="en-IN" sz="4400" b="1" dirty="0">
              <a:solidFill>
                <a:srgbClr val="C00000"/>
              </a:solidFill>
            </a:endParaRPr>
          </a:p>
          <a:p>
            <a:pPr algn="just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BN-TTSatyajit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2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998984"/>
          </a:xfrm>
        </p:spPr>
        <p:txBody>
          <a:bodyPr>
            <a:noAutofit/>
          </a:bodyPr>
          <a:lstStyle/>
          <a:p>
            <a:r>
              <a:rPr lang="bn-IN" sz="3200" b="1" u="sng" dirty="0" smtClean="0"/>
              <a:t>শিক্ষক/শিক্ষিকার নাম, জন্মতারিখ ভুল থাকলে</a:t>
            </a:r>
            <a:endParaRPr lang="en-IN" sz="3200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8" t="38007" r="38841" b="20148"/>
          <a:stretch/>
        </p:blipFill>
        <p:spPr bwMode="auto">
          <a:xfrm>
            <a:off x="467544" y="1340768"/>
            <a:ext cx="3994406" cy="241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461950" y="2564904"/>
            <a:ext cx="61410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685800" y="2819400"/>
            <a:ext cx="2880320" cy="3220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8" t="42974" r="22958" b="15887"/>
          <a:stretch/>
        </p:blipFill>
        <p:spPr bwMode="auto">
          <a:xfrm>
            <a:off x="5151344" y="1340768"/>
            <a:ext cx="3669127" cy="180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8172400" y="2159509"/>
            <a:ext cx="722784" cy="189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ight Arrow 9"/>
          <p:cNvSpPr/>
          <p:nvPr/>
        </p:nvSpPr>
        <p:spPr>
          <a:xfrm rot="5400000">
            <a:off x="6495252" y="2959004"/>
            <a:ext cx="1283047" cy="521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45842" r="21467" b="17064"/>
          <a:stretch/>
        </p:blipFill>
        <p:spPr bwMode="auto">
          <a:xfrm>
            <a:off x="1244014" y="3861048"/>
            <a:ext cx="7576457" cy="271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7474408" y="5301208"/>
            <a:ext cx="1274056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8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2" grpId="0" animBg="1"/>
      <p:bldP spid="13" grpId="0" animBg="1"/>
      <p:bldP spid="10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n-IN" sz="2800" b="1" u="sng" dirty="0" smtClean="0"/>
              <a:t>ব্যাঙ্ক অ্যাকাউন্ট পরিবর্তন করার জন্য</a:t>
            </a:r>
            <a:br>
              <a:rPr lang="bn-IN" sz="2800" b="1" u="sng" dirty="0" smtClean="0"/>
            </a:br>
            <a:r>
              <a:rPr lang="bn-IN" sz="2800" b="1" u="sng" dirty="0" smtClean="0"/>
              <a:t>(শুধুমাত্র সংসদে অনুমোদন হওয়ার পরই)</a:t>
            </a:r>
            <a:endParaRPr lang="en-IN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35677" r="50490" b="26042"/>
          <a:stretch/>
        </p:blipFill>
        <p:spPr bwMode="auto">
          <a:xfrm>
            <a:off x="563627" y="1340768"/>
            <a:ext cx="4022441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55576" y="2708920"/>
            <a:ext cx="2160240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886668" y="3068960"/>
            <a:ext cx="3397299" cy="3627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t="44432" r="20105" b="21224"/>
          <a:stretch/>
        </p:blipFill>
        <p:spPr bwMode="auto">
          <a:xfrm>
            <a:off x="4932040" y="1340768"/>
            <a:ext cx="3950485" cy="142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0" t="46911" r="19913" b="12760"/>
          <a:stretch/>
        </p:blipFill>
        <p:spPr bwMode="auto">
          <a:xfrm>
            <a:off x="4966345" y="3028568"/>
            <a:ext cx="3881873" cy="152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10863" r="36168" b="51600"/>
          <a:stretch/>
        </p:blipFill>
        <p:spPr bwMode="auto">
          <a:xfrm>
            <a:off x="2585316" y="4941168"/>
            <a:ext cx="4426379" cy="177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586068" y="2204864"/>
            <a:ext cx="345972" cy="171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 rot="5400000">
            <a:off x="6907368" y="2801941"/>
            <a:ext cx="345972" cy="171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 rot="5400000">
            <a:off x="5492810" y="4682498"/>
            <a:ext cx="345972" cy="171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8028384" y="2088196"/>
            <a:ext cx="720080" cy="1886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/>
          <p:cNvSpPr/>
          <p:nvPr/>
        </p:nvSpPr>
        <p:spPr>
          <a:xfrm>
            <a:off x="8316416" y="3601310"/>
            <a:ext cx="504056" cy="2597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/>
          <p:cNvSpPr/>
          <p:nvPr/>
        </p:nvSpPr>
        <p:spPr>
          <a:xfrm>
            <a:off x="5161740" y="6460376"/>
            <a:ext cx="922428" cy="2597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17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998984"/>
          </a:xfrm>
        </p:spPr>
        <p:txBody>
          <a:bodyPr>
            <a:normAutofit/>
          </a:bodyPr>
          <a:lstStyle/>
          <a:p>
            <a:r>
              <a:rPr lang="bn-IN" sz="4000" b="1" u="sng" dirty="0" smtClean="0"/>
              <a:t>অবসর গ্রহণে তারিখ ভুল থাকলে</a:t>
            </a:r>
            <a:endParaRPr lang="en-IN" sz="4000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8" t="38007" r="38841" b="20148"/>
          <a:stretch/>
        </p:blipFill>
        <p:spPr bwMode="auto">
          <a:xfrm>
            <a:off x="467544" y="1595759"/>
            <a:ext cx="399440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7" t="44052" r="31410" b="20755"/>
          <a:stretch/>
        </p:blipFill>
        <p:spPr bwMode="auto">
          <a:xfrm>
            <a:off x="5076056" y="1569987"/>
            <a:ext cx="3588128" cy="21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461950" y="2564904"/>
            <a:ext cx="61410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ight Arrow 9"/>
          <p:cNvSpPr/>
          <p:nvPr/>
        </p:nvSpPr>
        <p:spPr>
          <a:xfrm rot="5400000">
            <a:off x="6012001" y="3709747"/>
            <a:ext cx="775420" cy="521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30308" r="20216" b="28621"/>
          <a:stretch/>
        </p:blipFill>
        <p:spPr bwMode="auto">
          <a:xfrm>
            <a:off x="579378" y="4357977"/>
            <a:ext cx="8084806" cy="216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6335122" y="2564904"/>
            <a:ext cx="1658888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/>
          <p:cNvSpPr/>
          <p:nvPr/>
        </p:nvSpPr>
        <p:spPr>
          <a:xfrm>
            <a:off x="6335122" y="2924944"/>
            <a:ext cx="1658888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683568" y="3068960"/>
            <a:ext cx="360040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6858000" y="5486400"/>
            <a:ext cx="1658888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19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b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১৮ বছর ও প্রোমোশনাল ইনক্রিমেন্ট</a:t>
            </a:r>
            <a:endParaRPr lang="en-I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6" t="23539" r="37895" b="17079"/>
          <a:stretch/>
        </p:blipFill>
        <p:spPr bwMode="auto">
          <a:xfrm>
            <a:off x="228600" y="685800"/>
            <a:ext cx="35814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t="43773" r="20461" b="15241"/>
          <a:stretch/>
        </p:blipFill>
        <p:spPr bwMode="auto">
          <a:xfrm>
            <a:off x="4495800" y="838200"/>
            <a:ext cx="4343400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6" t="17944" r="19687" b="43804"/>
          <a:stretch/>
        </p:blipFill>
        <p:spPr bwMode="auto">
          <a:xfrm>
            <a:off x="3801129" y="2895600"/>
            <a:ext cx="5114271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381000" y="1676400"/>
            <a:ext cx="297180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8382000" y="1600200"/>
            <a:ext cx="381000" cy="20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8229600" y="4267200"/>
            <a:ext cx="381000" cy="20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5715000" y="4267200"/>
            <a:ext cx="457200" cy="20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6629400" y="4267200"/>
            <a:ext cx="457200" cy="20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/>
          <p:cNvCxnSpPr/>
          <p:nvPr/>
        </p:nvCxnSpPr>
        <p:spPr>
          <a:xfrm rot="5400000" flipH="1" flipV="1">
            <a:off x="5867400" y="3581400"/>
            <a:ext cx="762000" cy="609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0"/>
          </p:cNvCxnSpPr>
          <p:nvPr/>
        </p:nvCxnSpPr>
        <p:spPr>
          <a:xfrm rot="16200000" flipV="1">
            <a:off x="6324600" y="3733800"/>
            <a:ext cx="7620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3276600"/>
            <a:ext cx="17908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1050" b="1" dirty="0" smtClean="0"/>
              <a:t>যেটা হবে সিলেক্টে করতে হবে</a:t>
            </a:r>
            <a:endParaRPr lang="en-US" sz="105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16398" t="30208" r="16838" b="25000"/>
          <a:stretch>
            <a:fillRect/>
          </a:stretch>
        </p:blipFill>
        <p:spPr bwMode="auto">
          <a:xfrm>
            <a:off x="533400" y="5029200"/>
            <a:ext cx="484844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Oval 17"/>
          <p:cNvSpPr/>
          <p:nvPr/>
        </p:nvSpPr>
        <p:spPr>
          <a:xfrm>
            <a:off x="2514600" y="6096000"/>
            <a:ext cx="990600" cy="20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/>
          <p:cNvSpPr/>
          <p:nvPr/>
        </p:nvSpPr>
        <p:spPr>
          <a:xfrm>
            <a:off x="3962400" y="6096000"/>
            <a:ext cx="990600" cy="20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/>
          <p:cNvSpPr txBox="1"/>
          <p:nvPr/>
        </p:nvSpPr>
        <p:spPr>
          <a:xfrm>
            <a:off x="6324600" y="5181600"/>
            <a:ext cx="22910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1050" b="1" dirty="0" smtClean="0"/>
              <a:t>সংসদের মেমো নং ও তারিখ দিতে হবে</a:t>
            </a:r>
            <a:endParaRPr lang="en-US" sz="1050" b="1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352800" y="5334000"/>
            <a:ext cx="3124200" cy="838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648200" y="5334000"/>
            <a:ext cx="1828800" cy="76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590800" y="6400800"/>
            <a:ext cx="685800" cy="20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5257800" y="6324600"/>
            <a:ext cx="3505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050" b="1" dirty="0" smtClean="0"/>
              <a:t>এর পর সংসদ থেকে অনলাইন –এ অনুমোদন হওয়ার পর ইনক্রিমেন্ট এন্ট্রি করা যাবে।</a:t>
            </a:r>
            <a:endParaRPr lang="en-US" sz="1050" b="1" dirty="0"/>
          </a:p>
        </p:txBody>
      </p:sp>
      <p:sp>
        <p:nvSpPr>
          <p:cNvPr id="28" name="Right Arrow 27"/>
          <p:cNvSpPr/>
          <p:nvPr/>
        </p:nvSpPr>
        <p:spPr>
          <a:xfrm>
            <a:off x="3657600" y="1524000"/>
            <a:ext cx="61410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ight Arrow 28"/>
          <p:cNvSpPr/>
          <p:nvPr/>
        </p:nvSpPr>
        <p:spPr>
          <a:xfrm rot="5400000">
            <a:off x="5943600" y="2514600"/>
            <a:ext cx="61410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ight Arrow 29"/>
          <p:cNvSpPr/>
          <p:nvPr/>
        </p:nvSpPr>
        <p:spPr>
          <a:xfrm rot="5400000">
            <a:off x="3645024" y="4736976"/>
            <a:ext cx="45720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11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6" grpId="0"/>
      <p:bldP spid="18" grpId="0" animBg="1"/>
      <p:bldP spid="19" grpId="0" animBg="1"/>
      <p:bldP spid="20" grpId="0"/>
      <p:bldP spid="25" grpId="0" animBg="1"/>
      <p:bldP spid="27" grpId="0"/>
      <p:bldP spid="28" grpId="0" animBg="1"/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08" y="228600"/>
            <a:ext cx="8928992" cy="1209122"/>
          </a:xfrm>
        </p:spPr>
        <p:txBody>
          <a:bodyPr>
            <a:noAutofit/>
          </a:bodyPr>
          <a:lstStyle/>
          <a:p>
            <a:r>
              <a:rPr lang="bn-IN" sz="32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N-TTSatyajit" pitchFamily="82" charset="0"/>
              </a:rPr>
              <a:t>স্যালারী ইনক্রিমেন্ট</a:t>
            </a:r>
            <a:endParaRPr lang="en-US" sz="32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6" t="23539" r="37895" b="17079"/>
          <a:stretch/>
        </p:blipFill>
        <p:spPr bwMode="auto">
          <a:xfrm>
            <a:off x="304800" y="1219200"/>
            <a:ext cx="3581400" cy="266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l="16984" t="31250" r="18594" b="31250"/>
          <a:stretch>
            <a:fillRect/>
          </a:stretch>
        </p:blipFill>
        <p:spPr bwMode="auto">
          <a:xfrm>
            <a:off x="3810000" y="1524000"/>
            <a:ext cx="4953000" cy="207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533400" y="2362200"/>
            <a:ext cx="11430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24200" y="2819400"/>
            <a:ext cx="914400" cy="7032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305800" y="2286000"/>
            <a:ext cx="4572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 l="17570" t="40625" r="17423" b="19792"/>
          <a:stretch>
            <a:fillRect/>
          </a:stretch>
        </p:blipFill>
        <p:spPr bwMode="auto">
          <a:xfrm>
            <a:off x="381000" y="4114800"/>
            <a:ext cx="8458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Straight Arrow Connector 16"/>
          <p:cNvCxnSpPr/>
          <p:nvPr/>
        </p:nvCxnSpPr>
        <p:spPr>
          <a:xfrm rot="16200000" flipH="1">
            <a:off x="4648200" y="3886201"/>
            <a:ext cx="613114" cy="3513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01000" y="5334000"/>
            <a:ext cx="9144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133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5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03" y="629816"/>
            <a:ext cx="8635877" cy="1143000"/>
          </a:xfrm>
        </p:spPr>
        <p:txBody>
          <a:bodyPr>
            <a:noAutofit/>
          </a:bodyPr>
          <a:lstStyle/>
          <a:p>
            <a:r>
              <a:rPr lang="bn-IN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সাময়িক বরখাস্ত / পুরাতন বেতক্রমে প্রাপ্ত বেতন সংক্রান্ত</a:t>
            </a:r>
            <a:endParaRPr lang="en-US" sz="4800" b="1" u="sng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2071670"/>
            <a:ext cx="8635877" cy="459769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r>
              <a:rPr lang="bn-IN" sz="3600" b="1" dirty="0" smtClean="0"/>
              <a:t>যে সব চক্রের সাময়িক বরখাস্ত শিক্ষক (সাসপেণ্ড টিচার) এবং পুরাতন নিয়মে বেতনক্রম প্রাপ্ত শিক্ষক/শিক্ষিকা আছেন তাদের বিল মাসের প্রথম দিকেই ই-মেল করে  পাঠাতে হবে</a:t>
            </a:r>
            <a:r>
              <a:rPr lang="bn-IN" sz="3600" b="1" dirty="0"/>
              <a:t>। সাসপেণ্ড </a:t>
            </a:r>
            <a:r>
              <a:rPr lang="bn-IN" sz="3600" b="1" dirty="0" smtClean="0"/>
              <a:t>টিচারের ক্ষেত্রে আগের মাসের বিল হবে) </a:t>
            </a:r>
            <a:endParaRPr lang="en-IN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670128"/>
            <a:ext cx="1287264" cy="1287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8" y="1625604"/>
            <a:ext cx="482453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 err="1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N-TTBidisha" pitchFamily="82" charset="0"/>
              </a:rPr>
              <a:t>WýXî</a:t>
            </a:r>
            <a:r>
              <a:rPr lang="en-US" sz="19900" b="1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N-TTBidisha" pitchFamily="82" charset="0"/>
              </a:rPr>
              <a:t>[</a:t>
            </a:r>
            <a:r>
              <a:rPr lang="en-US" sz="19900" b="1" dirty="0" err="1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N-TTBidisha" pitchFamily="82" charset="0"/>
              </a:rPr>
              <a:t>ýçV</a:t>
            </a:r>
            <a:endParaRPr lang="en-IN" sz="16600" b="1" dirty="0">
              <a:ln w="1905">
                <a:solidFill>
                  <a:srgbClr val="00206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N-TTBidish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4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92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70" y="2708920"/>
            <a:ext cx="91440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9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N-TTSatyajit" pitchFamily="82" charset="0"/>
              </a:rPr>
              <a:t>a]</a:t>
            </a:r>
            <a:r>
              <a:rPr lang="en-US" sz="199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N-TTSatyajit" pitchFamily="82" charset="0"/>
              </a:rPr>
              <a:t>aîç</a:t>
            </a:r>
            <a:r>
              <a:rPr lang="en-US" sz="19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N-TTSatyajit" pitchFamily="82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86400"/>
            <a:ext cx="971600" cy="9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6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এক নজরে ......</a:t>
            </a:r>
            <a:endParaRPr lang="en-US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02424"/>
            <a:ext cx="755576" cy="755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692696"/>
            <a:ext cx="8928992" cy="578751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354013" indent="-354013" algn="just">
              <a:buFont typeface="Arial" pitchFamily="34" charset="0"/>
              <a:buChar char="•"/>
            </a:pPr>
            <a:r>
              <a:rPr lang="bn-IN" b="1" dirty="0" smtClean="0">
                <a:solidFill>
                  <a:schemeClr val="accent6">
                    <a:lumMod val="50000"/>
                  </a:schemeClr>
                </a:solidFill>
              </a:rPr>
              <a:t>কোনো লেখার প্রয়োজন নেই। সবই আমাদের ওয়েবসাইটে </a:t>
            </a:r>
            <a:r>
              <a:rPr lang="en-IN" sz="2400" b="1" dirty="0" smtClean="0">
                <a:solidFill>
                  <a:schemeClr val="accent4">
                    <a:lumMod val="50000"/>
                  </a:schemeClr>
                </a:solidFill>
              </a:rPr>
              <a:t>dpscburdwan.com</a:t>
            </a:r>
            <a:r>
              <a:rPr lang="en-IN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bn-IN" b="1" dirty="0" smtClean="0">
                <a:solidFill>
                  <a:schemeClr val="accent6">
                    <a:lumMod val="50000"/>
                  </a:schemeClr>
                </a:solidFill>
              </a:rPr>
              <a:t>পেয়ে যাবেন। লিঙ্ক মেলে পাঠাব।</a:t>
            </a:r>
            <a:endParaRPr lang="en-IN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54013" indent="-354013" algn="just">
              <a:buFont typeface="Arial" pitchFamily="34" charset="0"/>
              <a:buChar char="•"/>
            </a:pPr>
            <a:endParaRPr lang="bn-IN" sz="9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54013" indent="-354013" algn="just">
              <a:buFont typeface="Arial" pitchFamily="34" charset="0"/>
              <a:buChar char="•"/>
            </a:pPr>
            <a:r>
              <a:rPr lang="bn-IN" b="1" dirty="0" smtClean="0">
                <a:solidFill>
                  <a:schemeClr val="accent6">
                    <a:lumMod val="50000"/>
                  </a:schemeClr>
                </a:solidFill>
              </a:rPr>
              <a:t>কোনো কিছু প্রশ্ন থাকলে লিখে রাখুন পরে করবেন। প্রশ্ন উত্তরের সময় থাকবে।</a:t>
            </a:r>
          </a:p>
          <a:p>
            <a:pPr marL="354013" indent="-354013" algn="just">
              <a:buFont typeface="Arial" pitchFamily="34" charset="0"/>
              <a:buChar char="•"/>
            </a:pPr>
            <a:endParaRPr lang="bn-IN" sz="1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54013" indent="-354013" algn="just"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accent6">
                    <a:lumMod val="50000"/>
                  </a:schemeClr>
                </a:solidFill>
              </a:rPr>
              <a:t>PASSWORD  </a:t>
            </a:r>
            <a:r>
              <a:rPr lang="bn-IN" sz="2000" b="1" dirty="0" smtClean="0">
                <a:solidFill>
                  <a:schemeClr val="accent6">
                    <a:lumMod val="50000"/>
                  </a:schemeClr>
                </a:solidFill>
              </a:rPr>
              <a:t>যেন সংরক্ষিত থাকে। (মাঝে মাঝে </a:t>
            </a:r>
            <a:r>
              <a:rPr lang="en-IN" sz="2000" b="1" dirty="0" smtClean="0">
                <a:solidFill>
                  <a:schemeClr val="accent6">
                    <a:lumMod val="50000"/>
                  </a:schemeClr>
                </a:solidFill>
              </a:rPr>
              <a:t>PASSWORD</a:t>
            </a:r>
            <a:r>
              <a:rPr lang="bn-IN" sz="2000" b="1" dirty="0" smtClean="0">
                <a:solidFill>
                  <a:schemeClr val="accent6">
                    <a:lumMod val="50000"/>
                  </a:schemeClr>
                </a:solidFill>
              </a:rPr>
              <a:t> পরিবর্তন করবেন) ।</a:t>
            </a:r>
          </a:p>
          <a:p>
            <a:pPr marL="354013" indent="-354013" algn="just">
              <a:buFont typeface="Arial" pitchFamily="34" charset="0"/>
              <a:buChar char="•"/>
            </a:pPr>
            <a:endParaRPr lang="bn-IN" sz="7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54013" indent="-354013" algn="just">
              <a:buFont typeface="Arial" pitchFamily="34" charset="0"/>
              <a:buChar char="•"/>
            </a:pPr>
            <a:r>
              <a:rPr lang="en-IN" sz="2000" b="1" dirty="0">
                <a:solidFill>
                  <a:schemeClr val="accent6">
                    <a:lumMod val="50000"/>
                  </a:schemeClr>
                </a:solidFill>
              </a:rPr>
              <a:t>Team Viewer – </a:t>
            </a:r>
            <a:r>
              <a:rPr lang="bn-IN" sz="2000" b="1" dirty="0">
                <a:solidFill>
                  <a:schemeClr val="accent6">
                    <a:lumMod val="50000"/>
                  </a:schemeClr>
                </a:solidFill>
              </a:rPr>
              <a:t>এর সাহায্য নেব</a:t>
            </a:r>
            <a:r>
              <a:rPr lang="bn-IN" sz="2000" b="1" dirty="0" smtClean="0">
                <a:solidFill>
                  <a:schemeClr val="accent6">
                    <a:lumMod val="50000"/>
                  </a:schemeClr>
                </a:solidFill>
              </a:rPr>
              <a:t>। (ই-মেল-এ জানাবেন)</a:t>
            </a:r>
            <a:endParaRPr lang="bn-IN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54013" indent="-354013" algn="just">
              <a:buFont typeface="Arial" pitchFamily="34" charset="0"/>
              <a:buChar char="•"/>
            </a:pPr>
            <a:endParaRPr lang="bn-IN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54013" indent="-354013" algn="just">
              <a:buFont typeface="Arial" pitchFamily="34" charset="0"/>
              <a:buChar char="•"/>
            </a:pPr>
            <a:r>
              <a:rPr lang="bn-IN" sz="2000" b="1" dirty="0" smtClean="0">
                <a:solidFill>
                  <a:schemeClr val="accent6">
                    <a:lumMod val="50000"/>
                  </a:schemeClr>
                </a:solidFill>
              </a:rPr>
              <a:t>যে সকল শিক্ষক/শিক্ষিকাদের কিছু পরিবর্তন জেলা থেকে করতে হবে সেগুলি যেন কোন মতেই স্যালারী সেভ করবেন না। বা স্যালারী টেবিলে ঢুকবেন না।</a:t>
            </a:r>
          </a:p>
          <a:p>
            <a:pPr marL="354013" indent="-354013" algn="just">
              <a:buFont typeface="Arial" pitchFamily="34" charset="0"/>
              <a:buChar char="•"/>
            </a:pPr>
            <a:endParaRPr lang="bn-IN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54013" indent="-354013" algn="just">
              <a:buFont typeface="Arial" pitchFamily="34" charset="0"/>
              <a:buChar char="•"/>
            </a:pPr>
            <a:r>
              <a:rPr lang="bn-IN" sz="2000" b="1" dirty="0" smtClean="0">
                <a:solidFill>
                  <a:schemeClr val="accent6">
                    <a:lumMod val="50000"/>
                  </a:schemeClr>
                </a:solidFill>
              </a:rPr>
              <a:t>ট্রান্সফারের তালিকা দেখে নেবেন। (অন্যজেলা, অন্য চক্র থেকে আপনার চক্রে আসতে পারে।)</a:t>
            </a:r>
          </a:p>
          <a:p>
            <a:pPr marL="354013" indent="-354013" algn="just">
              <a:buFont typeface="Arial" pitchFamily="34" charset="0"/>
              <a:buChar char="•"/>
            </a:pPr>
            <a:endParaRPr lang="bn-IN" sz="1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54013" indent="-354013" algn="just">
              <a:buFont typeface="Arial" pitchFamily="34" charset="0"/>
              <a:buChar char="•"/>
            </a:pPr>
            <a:r>
              <a:rPr lang="bn-IN" sz="2000" b="1" dirty="0" smtClean="0">
                <a:solidFill>
                  <a:schemeClr val="accent6">
                    <a:lumMod val="50000"/>
                  </a:schemeClr>
                </a:solidFill>
              </a:rPr>
              <a:t>এক্সেল ডাউনলোড করে ভালো করে দেখার পর </a:t>
            </a:r>
            <a:r>
              <a:rPr lang="en-IN" sz="2000" b="1" dirty="0" smtClean="0">
                <a:solidFill>
                  <a:schemeClr val="accent6">
                    <a:lumMod val="50000"/>
                  </a:schemeClr>
                </a:solidFill>
              </a:rPr>
              <a:t>SENT TO DPSC </a:t>
            </a:r>
            <a:r>
              <a:rPr lang="bn-IN" sz="2000" b="1" dirty="0" smtClean="0">
                <a:solidFill>
                  <a:schemeClr val="accent6">
                    <a:lumMod val="50000"/>
                  </a:schemeClr>
                </a:solidFill>
              </a:rPr>
              <a:t>করবেন। </a:t>
            </a:r>
          </a:p>
          <a:p>
            <a:pPr marL="354013" indent="-354013" algn="just">
              <a:buFont typeface="Arial" pitchFamily="34" charset="0"/>
              <a:buChar char="•"/>
            </a:pPr>
            <a:endParaRPr lang="bn-IN" sz="1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54013" indent="-354013" algn="just">
              <a:buFont typeface="Arial" pitchFamily="34" charset="0"/>
              <a:buChar char="•"/>
            </a:pPr>
            <a:r>
              <a:rPr lang="bn-IN" sz="2000" b="1" dirty="0" smtClean="0">
                <a:solidFill>
                  <a:schemeClr val="accent6">
                    <a:lumMod val="50000"/>
                  </a:schemeClr>
                </a:solidFill>
              </a:rPr>
              <a:t>একটি এক্সেল ফাইল কপি করে ই-মেল করবেন।</a:t>
            </a:r>
          </a:p>
          <a:p>
            <a:pPr marL="354013" indent="-354013" algn="just">
              <a:buFont typeface="Arial" pitchFamily="34" charset="0"/>
              <a:buChar char="•"/>
            </a:pPr>
            <a:endParaRPr lang="bn-IN" sz="7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54013" indent="-354013" algn="just">
              <a:buFont typeface="Arial" pitchFamily="34" charset="0"/>
              <a:buChar char="•"/>
            </a:pPr>
            <a:r>
              <a:rPr lang="bn-IN" sz="2000" b="1" dirty="0" smtClean="0">
                <a:solidFill>
                  <a:schemeClr val="accent6">
                    <a:lumMod val="50000"/>
                  </a:schemeClr>
                </a:solidFill>
              </a:rPr>
              <a:t>যে কোন সমস্যার ব্যাপারে ই-মেল করবেন। উত্তর না পেলে আরও একবার রিমাইন্ডার দেবেন তারপর ফোন করবেন। কারণ ফোনে শোনার গণ্ডগোল হলে পরে সমস্যা হয়।</a:t>
            </a:r>
          </a:p>
          <a:p>
            <a:pPr algn="just"/>
            <a:endParaRPr lang="bn-IN" sz="12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6170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61" y="905850"/>
            <a:ext cx="8635877" cy="1143000"/>
          </a:xfrm>
        </p:spPr>
        <p:txBody>
          <a:bodyPr>
            <a:noAutofit/>
          </a:bodyPr>
          <a:lstStyle/>
          <a:p>
            <a:r>
              <a:rPr lang="bn-IN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সার্ভার স্লো ছাড়া অন্য কোনো সমস্যা থাকলে বলুন</a:t>
            </a:r>
            <a:endParaRPr lang="en-US" sz="4800" b="1" u="sng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2071670"/>
            <a:ext cx="8635877" cy="459769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endParaRPr lang="en-IN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61" y="905850"/>
            <a:ext cx="8635877" cy="5418750"/>
          </a:xfrm>
        </p:spPr>
        <p:txBody>
          <a:bodyPr>
            <a:no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 Co-</a:t>
            </a:r>
            <a:r>
              <a:rPr lang="en-US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ordinator</a:t>
            </a:r>
            <a:r>
              <a:rPr 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Mobile</a:t>
            </a:r>
            <a:br>
              <a:rPr 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</a:t>
            </a:r>
            <a:r>
              <a:rPr lang="en-US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Sk. - 9593737299</a:t>
            </a:r>
            <a:br>
              <a:rPr lang="en-US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Arjan</a:t>
            </a:r>
            <a:r>
              <a:rPr lang="en-US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Chowdhury</a:t>
            </a:r>
            <a:r>
              <a:rPr lang="en-US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9734742268</a:t>
            </a:r>
            <a:br>
              <a:rPr lang="en-US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Sanju</a:t>
            </a:r>
            <a:r>
              <a:rPr lang="en-US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Mondal</a:t>
            </a:r>
            <a:r>
              <a:rPr lang="en-US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9564820302</a:t>
            </a:r>
            <a:br>
              <a:rPr lang="en-US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Madhumita</a:t>
            </a:r>
            <a:r>
              <a:rPr lang="en-US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Chakraborty</a:t>
            </a:r>
            <a:r>
              <a:rPr lang="en-US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- 9547292451</a:t>
            </a:r>
            <a:endParaRPr lang="en-US" b="1" u="sng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2071670"/>
            <a:ext cx="8635877" cy="459769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endParaRPr lang="en-IN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16633" r="20415" b="15625"/>
          <a:stretch/>
        </p:blipFill>
        <p:spPr bwMode="auto">
          <a:xfrm>
            <a:off x="251520" y="260648"/>
            <a:ext cx="864096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8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1"/>
            <a:ext cx="842493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3" t="32762" r="34471" b="29939"/>
          <a:stretch/>
        </p:blipFill>
        <p:spPr bwMode="auto">
          <a:xfrm>
            <a:off x="323528" y="1628800"/>
            <a:ext cx="859411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0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n-IN" sz="4000" b="1" dirty="0" smtClean="0"/>
              <a:t>জিএসএলআই ফাইনাল পেমেন্টের জন্য প্রয়োজনীয় কাগজপত্র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81128"/>
          </a:xfrm>
        </p:spPr>
        <p:txBody>
          <a:bodyPr/>
          <a:lstStyle/>
          <a:p>
            <a:r>
              <a:rPr lang="bn-IN" b="1" dirty="0" smtClean="0"/>
              <a:t>শিক্ষক/শিক্ষিকার আবেদনপত্র ১ কপি</a:t>
            </a:r>
          </a:p>
          <a:p>
            <a:r>
              <a:rPr lang="bn-IN" b="1" dirty="0" smtClean="0"/>
              <a:t>ক্লেম ফর্ম ২ কপি</a:t>
            </a:r>
          </a:p>
          <a:p>
            <a:r>
              <a:rPr lang="bn-IN" b="1" dirty="0" smtClean="0"/>
              <a:t>নমিনির আসল বা প্রত্যায়িত কপি </a:t>
            </a:r>
          </a:p>
          <a:p>
            <a:r>
              <a:rPr lang="bn-IN" b="1" dirty="0" smtClean="0"/>
              <a:t>বয়সের প্রমাণ পত্রের প্রত্যায়িত কপি</a:t>
            </a:r>
          </a:p>
          <a:p>
            <a:r>
              <a:rPr lang="bn-IN" b="1" dirty="0" smtClean="0"/>
              <a:t>ক্যান্সেল চেক বা পাশ বই-এর প্রথম পাতা যেন আইএফএসসি কোড লেখা থাকে।</a:t>
            </a:r>
          </a:p>
          <a:p>
            <a:r>
              <a:rPr lang="bn-IN" b="1" dirty="0" smtClean="0"/>
              <a:t>মৃত্যুর ক্ষেত্রে এর সঙ্গে মৃত্যু সার্টিফিকেটের প্রত্যায়িত কপি।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1637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92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34" y="2492896"/>
            <a:ext cx="9144000" cy="194421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কি কি তথ্য </a:t>
            </a:r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</a:t>
            </a:r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bn-I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দেওয়া হবে</a:t>
            </a:r>
            <a:r>
              <a:rPr lang="en-IN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IN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bn-IN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(আপনাদের সুবিধার জন্য দেওয়া হবে কিন্তু ভালো করে দেখে নিতে হবে যেন ভুল না থাকে)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86400"/>
            <a:ext cx="971600" cy="9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633058"/>
            <a:ext cx="8928992" cy="6036302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r>
              <a:rPr lang="bn-IN" sz="3200" b="1" dirty="0" smtClean="0">
                <a:solidFill>
                  <a:srgbClr val="C00000"/>
                </a:solidFill>
              </a:rPr>
              <a:t>অবসর গ্রহণ করা শিক্ষক/শিক্ষিকার তালিকা।</a:t>
            </a:r>
          </a:p>
          <a:p>
            <a:pPr marL="571500" indent="-571500" algn="just">
              <a:buFont typeface="Arial" pitchFamily="34" charset="0"/>
              <a:buChar char="•"/>
            </a:pPr>
            <a:endParaRPr lang="bn-IN" sz="1600" b="1" dirty="0" smtClean="0">
              <a:solidFill>
                <a:srgbClr val="C00000"/>
              </a:solidFill>
            </a:endParaRPr>
          </a:p>
          <a:p>
            <a:pPr marL="571500" indent="-571500" algn="just">
              <a:buFont typeface="Arial" pitchFamily="34" charset="0"/>
              <a:buChar char="•"/>
            </a:pPr>
            <a:r>
              <a:rPr lang="bn-IN" sz="3200" b="1" dirty="0" smtClean="0">
                <a:solidFill>
                  <a:srgbClr val="C00000"/>
                </a:solidFill>
              </a:rPr>
              <a:t>পিএফ বন্ধ হওয়ার তালিকা</a:t>
            </a:r>
            <a:r>
              <a:rPr lang="bn-IN" sz="3200" b="1" dirty="0">
                <a:solidFill>
                  <a:srgbClr val="C00000"/>
                </a:solidFill>
              </a:rPr>
              <a:t> ।</a:t>
            </a:r>
            <a:endParaRPr lang="bn-IN" sz="3200" b="1" dirty="0" smtClean="0">
              <a:solidFill>
                <a:srgbClr val="C00000"/>
              </a:solidFill>
            </a:endParaRPr>
          </a:p>
          <a:p>
            <a:pPr marL="571500" indent="-571500" algn="just">
              <a:buFont typeface="Arial" pitchFamily="34" charset="0"/>
              <a:buChar char="•"/>
            </a:pPr>
            <a:endParaRPr lang="bn-IN" b="1" dirty="0" smtClean="0">
              <a:solidFill>
                <a:srgbClr val="C00000"/>
              </a:solidFill>
            </a:endParaRPr>
          </a:p>
          <a:p>
            <a:pPr marL="571500" indent="-571500" algn="just">
              <a:buFont typeface="Arial" pitchFamily="34" charset="0"/>
              <a:buChar char="•"/>
            </a:pPr>
            <a:r>
              <a:rPr lang="bn-IN" sz="3200" b="1" dirty="0" smtClean="0">
                <a:solidFill>
                  <a:srgbClr val="C00000"/>
                </a:solidFill>
              </a:rPr>
              <a:t>জিএসএলআই বন্ধ হওয়ার তালিকা</a:t>
            </a:r>
            <a:r>
              <a:rPr lang="bn-IN" sz="3200" b="1" dirty="0">
                <a:solidFill>
                  <a:srgbClr val="C00000"/>
                </a:solidFill>
              </a:rPr>
              <a:t> ।</a:t>
            </a:r>
            <a:endParaRPr lang="bn-IN" sz="3200" b="1" dirty="0" smtClean="0">
              <a:solidFill>
                <a:srgbClr val="C00000"/>
              </a:solidFill>
            </a:endParaRPr>
          </a:p>
          <a:p>
            <a:pPr marL="571500" indent="-571500" algn="just">
              <a:buFont typeface="Arial" pitchFamily="34" charset="0"/>
              <a:buChar char="•"/>
            </a:pPr>
            <a:endParaRPr lang="bn-IN" b="1" dirty="0">
              <a:solidFill>
                <a:srgbClr val="C00000"/>
              </a:solidFill>
            </a:endParaRPr>
          </a:p>
          <a:p>
            <a:pPr marL="571500" indent="-571500" algn="just">
              <a:buFont typeface="Arial" pitchFamily="34" charset="0"/>
              <a:buChar char="•"/>
            </a:pPr>
            <a:r>
              <a:rPr lang="bn-IN" sz="3200" b="1" dirty="0" smtClean="0">
                <a:solidFill>
                  <a:srgbClr val="C00000"/>
                </a:solidFill>
              </a:rPr>
              <a:t>ইনক্রিমেন্ট</a:t>
            </a:r>
            <a:r>
              <a:rPr lang="en-IN" sz="3200" b="1" dirty="0" smtClean="0">
                <a:solidFill>
                  <a:srgbClr val="C00000"/>
                </a:solidFill>
              </a:rPr>
              <a:t> </a:t>
            </a:r>
            <a:r>
              <a:rPr lang="bn-IN" sz="3200" b="1" dirty="0" smtClean="0">
                <a:solidFill>
                  <a:srgbClr val="C00000"/>
                </a:solidFill>
              </a:rPr>
              <a:t>(১০/২০/১৮ বছর) হবে তার তালিকা।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pPr marL="571500" indent="-571500" algn="just"/>
            <a:endParaRPr lang="bn-IN" sz="3200" b="1" dirty="0" smtClean="0">
              <a:solidFill>
                <a:srgbClr val="C00000"/>
              </a:solidFill>
            </a:endParaRPr>
          </a:p>
          <a:p>
            <a:pPr marL="571500" indent="-571500" algn="just">
              <a:buFont typeface="Arial" pitchFamily="34" charset="0"/>
              <a:buChar char="•"/>
            </a:pPr>
            <a:endParaRPr lang="bn-IN" sz="1100" b="1" dirty="0" smtClean="0">
              <a:solidFill>
                <a:srgbClr val="C00000"/>
              </a:solidFill>
            </a:endParaRPr>
          </a:p>
          <a:p>
            <a:pPr algn="ctr"/>
            <a:r>
              <a:rPr lang="bn-IN" sz="2400" b="1" dirty="0" smtClean="0">
                <a:solidFill>
                  <a:srgbClr val="002060"/>
                </a:solidFill>
              </a:rPr>
              <a:t>(এগুলি সব ই-মেল করে দেওয়া হবে, </a:t>
            </a:r>
          </a:p>
          <a:p>
            <a:pPr algn="ctr"/>
            <a:r>
              <a:rPr lang="en-IN" sz="2400" b="1" dirty="0" smtClean="0">
                <a:solidFill>
                  <a:srgbClr val="002060"/>
                </a:solidFill>
              </a:rPr>
              <a:t>Access-</a:t>
            </a:r>
            <a:r>
              <a:rPr lang="bn-IN" sz="2400" b="1" dirty="0" smtClean="0">
                <a:solidFill>
                  <a:srgbClr val="002060"/>
                </a:solidFill>
              </a:rPr>
              <a:t>এ ছোট সফট্ওয়ার তৈরী করা হচ্ছে) </a:t>
            </a:r>
          </a:p>
          <a:p>
            <a:pPr algn="ctr"/>
            <a:r>
              <a:rPr lang="bn-IN" sz="2400" b="1" dirty="0" smtClean="0">
                <a:solidFill>
                  <a:srgbClr val="002060"/>
                </a:solidFill>
              </a:rPr>
              <a:t>এখান থেকে যে কোন মাসের তালিকা বার করা যাবে</a:t>
            </a:r>
          </a:p>
          <a:p>
            <a:pPr algn="ctr"/>
            <a:r>
              <a:rPr lang="bn-IN" sz="2400" b="1" dirty="0" smtClean="0">
                <a:solidFill>
                  <a:srgbClr val="002060"/>
                </a:solidFill>
              </a:rPr>
              <a:t>এগুলি থেকে  প্রয়োজন অনুসারে আগে থেকে বার করে নিতে হবে। কারণ ইনক্রিমেন্ট-এর ক্ষেত্রে আগে সংসেদর অনুমোদন দরকার।</a:t>
            </a:r>
            <a:endParaRPr lang="bn-IN" sz="16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0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457200"/>
            <a:ext cx="8928992" cy="598376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bn-IN" sz="4400" b="1" u="sng" dirty="0" smtClean="0">
                <a:solidFill>
                  <a:srgbClr val="C00000"/>
                </a:solidFill>
              </a:rPr>
              <a:t>এবিষয়ে একটু নজর দিতে হবে</a:t>
            </a:r>
          </a:p>
          <a:p>
            <a:pPr marL="571500" indent="-571500" algn="just">
              <a:buFont typeface="Arial" pitchFamily="34" charset="0"/>
              <a:buChar char="•"/>
            </a:pPr>
            <a:endParaRPr lang="bn-IN" sz="100" b="1" dirty="0">
              <a:solidFill>
                <a:srgbClr val="C00000"/>
              </a:solidFill>
            </a:endParaRPr>
          </a:p>
          <a:p>
            <a:pPr marL="571500" indent="-571500" algn="just">
              <a:buFont typeface="Arial" pitchFamily="34" charset="0"/>
              <a:buChar char="•"/>
            </a:pPr>
            <a:endParaRPr lang="bn-IN" sz="900" b="1" dirty="0" smtClean="0">
              <a:solidFill>
                <a:srgbClr val="C00000"/>
              </a:solidFill>
            </a:endParaRPr>
          </a:p>
          <a:p>
            <a:pPr algn="ctr"/>
            <a:r>
              <a:rPr lang="bn-IN" sz="3200" b="1" dirty="0" smtClean="0">
                <a:solidFill>
                  <a:srgbClr val="002060"/>
                </a:solidFill>
              </a:rPr>
              <a:t>শিক্ষক/শিক্ষিকারা যেন সঠিক সময়ে তঁদের যাবতীয় পাওনা পেতে পারেন সে বিষয়ে খেয়াল রাখা দরকার।</a:t>
            </a:r>
          </a:p>
          <a:p>
            <a:pPr algn="ctr"/>
            <a:endParaRPr lang="bn-IN" sz="2000" b="1" dirty="0" smtClean="0">
              <a:solidFill>
                <a:srgbClr val="002060"/>
              </a:solidFill>
            </a:endParaRPr>
          </a:p>
          <a:p>
            <a:pPr algn="ctr"/>
            <a:r>
              <a:rPr lang="bn-IN" sz="3200" b="1" dirty="0" smtClean="0">
                <a:solidFill>
                  <a:srgbClr val="002060"/>
                </a:solidFill>
              </a:rPr>
              <a:t>কোন ক্ষেত্রেই বকেয়া বিল (এরিয়ার) যেন না করতে হয়।</a:t>
            </a:r>
          </a:p>
          <a:p>
            <a:pPr algn="ctr"/>
            <a:endParaRPr lang="bn-IN" sz="1600" b="1" dirty="0" smtClean="0">
              <a:solidFill>
                <a:srgbClr val="002060"/>
              </a:solidFill>
            </a:endParaRPr>
          </a:p>
          <a:p>
            <a:pPr algn="ctr"/>
            <a:r>
              <a:rPr lang="bn-IN" sz="3200" b="1" dirty="0" smtClean="0">
                <a:solidFill>
                  <a:srgbClr val="002060"/>
                </a:solidFill>
              </a:rPr>
              <a:t>বকেয়া (এরিয়ার) করতে হলে প্রচুর সমস্যা যেমন হয়, তেমনি প্রচুর  সময়ও নষ্ট হয়।</a:t>
            </a:r>
          </a:p>
          <a:p>
            <a:pPr algn="ctr"/>
            <a:endParaRPr lang="bn-IN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Overdrawn </a:t>
            </a:r>
            <a:r>
              <a:rPr lang="bn-IN" sz="3200" b="1" dirty="0" smtClean="0">
                <a:solidFill>
                  <a:srgbClr val="002060"/>
                </a:solidFill>
              </a:rPr>
              <a:t>হলে তা অ্যাডজাস্টমেন্ট ঠিক ভাবে করা</a:t>
            </a:r>
            <a:endParaRPr lang="bn-IN" sz="2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1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92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70" y="2708920"/>
            <a:ext cx="91440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বিল তৈরীর আগে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86400"/>
            <a:ext cx="971600" cy="9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03" y="413792"/>
            <a:ext cx="8779893" cy="926976"/>
          </a:xfrm>
        </p:spPr>
        <p:txBody>
          <a:bodyPr>
            <a:noAutofit/>
          </a:bodyPr>
          <a:lstStyle/>
          <a:p>
            <a:r>
              <a:rPr lang="bn-IN" sz="48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বিল তৈরীর করার আগে করণীয়</a:t>
            </a:r>
            <a:endParaRPr lang="en-US" sz="5400" b="1" u="sng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N-TTSatyajit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4061" y="1143000"/>
            <a:ext cx="8635877" cy="5018112"/>
          </a:xfrm>
          <a:prstGeom prst="rect">
            <a:avLst/>
          </a:prstGeom>
          <a:noFill/>
        </p:spPr>
        <p:txBody>
          <a:bodyPr wrap="square" lIns="91440" tIns="45720" rIns="91440" bIns="45720" spcCol="182880">
            <a:noAutofit/>
          </a:bodyPr>
          <a:lstStyle/>
          <a:p>
            <a:pPr marL="290513" indent="-290513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n-IN" sz="3600" b="1" dirty="0" smtClean="0"/>
              <a:t>গত মাসে </a:t>
            </a:r>
            <a:r>
              <a:rPr lang="bn-IN" sz="3600" b="1" dirty="0" smtClean="0">
                <a:solidFill>
                  <a:srgbClr val="C00000"/>
                </a:solidFill>
              </a:rPr>
              <a:t>কত জন শিক্ষক/শিক্ষিকার  বেতন হয়েছিল </a:t>
            </a:r>
            <a:r>
              <a:rPr lang="bn-IN" sz="3600" b="1" dirty="0" smtClean="0"/>
              <a:t>তার সংখ্যা।</a:t>
            </a:r>
          </a:p>
          <a:p>
            <a:pPr marL="290513" indent="-290513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n-IN" sz="3600" b="1" dirty="0" smtClean="0"/>
              <a:t>এই মাসে </a:t>
            </a:r>
            <a:r>
              <a:rPr lang="bn-IN" sz="3600" b="1" dirty="0">
                <a:solidFill>
                  <a:srgbClr val="C00000"/>
                </a:solidFill>
              </a:rPr>
              <a:t>কত জন শিক্ষক/শিক্ষিকার </a:t>
            </a:r>
            <a:r>
              <a:rPr lang="bn-IN" sz="3600" b="1" dirty="0" smtClean="0">
                <a:solidFill>
                  <a:srgbClr val="C00000"/>
                </a:solidFill>
              </a:rPr>
              <a:t>বেতন হবে </a:t>
            </a:r>
            <a:r>
              <a:rPr lang="bn-IN" sz="3600" b="1" dirty="0" smtClean="0"/>
              <a:t>তার সংখ্যা। </a:t>
            </a:r>
            <a:r>
              <a:rPr lang="bn-IN" sz="2000" b="1" dirty="0" smtClean="0"/>
              <a:t>(কম/বেশী হলে তার কারণ লিখে রাখুন)</a:t>
            </a:r>
            <a:endParaRPr lang="bn-IN" sz="3600" b="1" dirty="0" smtClean="0"/>
          </a:p>
          <a:p>
            <a:pPr marL="290513" indent="-290513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n-IN" sz="3600" b="1" dirty="0" smtClean="0"/>
              <a:t>যে সকল শিক্ষক/শিক্ষিকা অবসর গ্রহণ করছেন তার তালিকা তৈরী রাখা।</a:t>
            </a:r>
          </a:p>
          <a:p>
            <a:pPr marL="290513" indent="-290513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n-IN" sz="3600" b="1" dirty="0" smtClean="0"/>
              <a:t>যেসব শিক্ষক/শিক্ষিকার পিএফ বন্ধ হবে তার তালিকা তৈরী করা।</a:t>
            </a:r>
            <a:r>
              <a:rPr lang="bn-IN" sz="3600" b="1" dirty="0" smtClean="0">
                <a:solidFill>
                  <a:srgbClr val="C00000"/>
                </a:solidFill>
              </a:rPr>
              <a:t> </a:t>
            </a:r>
            <a:r>
              <a:rPr lang="bn-IN" sz="3200" b="1" dirty="0" smtClean="0">
                <a:solidFill>
                  <a:srgbClr val="C00000"/>
                </a:solidFill>
              </a:rPr>
              <a:t>(অবসর গ্রহণের তিন মাস আগে অবশ্যই বন্ধ করতে হবে)</a:t>
            </a:r>
            <a:endParaRPr lang="bn-IN" sz="36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2" y="6023932"/>
            <a:ext cx="834068" cy="83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03" y="274638"/>
            <a:ext cx="8635877" cy="1143000"/>
          </a:xfrm>
        </p:spPr>
        <p:txBody>
          <a:bodyPr>
            <a:noAutofit/>
          </a:bodyPr>
          <a:lstStyle/>
          <a:p>
            <a:r>
              <a:rPr lang="bn-IN" sz="48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জিএসএলআই সংক্রান্ত</a:t>
            </a:r>
            <a:endParaRPr lang="en-US" sz="48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603" y="1426242"/>
            <a:ext cx="8635877" cy="481106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r>
              <a:rPr lang="bn-IN" sz="3600" b="1" dirty="0"/>
              <a:t>জিএসএলআই বন্ধ হবে তার তালিকা তৈরী করা </a:t>
            </a:r>
            <a:r>
              <a:rPr lang="bn-IN" sz="3600" b="1" dirty="0">
                <a:solidFill>
                  <a:srgbClr val="C00000"/>
                </a:solidFill>
              </a:rPr>
              <a:t>(</a:t>
            </a:r>
            <a:r>
              <a:rPr lang="bn-IN" sz="3600" b="1" dirty="0" smtClean="0">
                <a:solidFill>
                  <a:srgbClr val="C00000"/>
                </a:solidFill>
              </a:rPr>
              <a:t>অবসর </a:t>
            </a:r>
            <a:r>
              <a:rPr lang="bn-IN" sz="3600" b="1" dirty="0">
                <a:solidFill>
                  <a:srgbClr val="C00000"/>
                </a:solidFill>
              </a:rPr>
              <a:t>গ্রহণ করার আগের মাসে, </a:t>
            </a:r>
            <a:r>
              <a:rPr lang="bn-IN" sz="3600" b="1" dirty="0" smtClean="0">
                <a:solidFill>
                  <a:srgbClr val="C00000"/>
                </a:solidFill>
              </a:rPr>
              <a:t>অর্থাৎ এক </a:t>
            </a:r>
            <a:r>
              <a:rPr lang="bn-IN" sz="3600" b="1" dirty="0">
                <a:solidFill>
                  <a:srgbClr val="C00000"/>
                </a:solidFill>
              </a:rPr>
              <a:t>মাস আগে বন্ধ করা)</a:t>
            </a:r>
          </a:p>
          <a:p>
            <a:pPr algn="just"/>
            <a:endParaRPr lang="bn-IN" sz="2000" b="1" dirty="0">
              <a:solidFill>
                <a:srgbClr val="C00000"/>
              </a:solidFill>
            </a:endParaRPr>
          </a:p>
          <a:p>
            <a:pPr marL="571500" indent="-571500" algn="just">
              <a:buFont typeface="Arial" pitchFamily="34" charset="0"/>
              <a:buChar char="•"/>
            </a:pPr>
            <a:r>
              <a:rPr lang="bn-IN" sz="3600" b="1" dirty="0"/>
              <a:t>নতুন করে কোন </a:t>
            </a:r>
            <a:r>
              <a:rPr lang="bn-IN" sz="3600" b="1" dirty="0" smtClean="0"/>
              <a:t>শিক্ষক/শিক্ষিকার জিএসএলআই </a:t>
            </a:r>
            <a:r>
              <a:rPr lang="bn-IN" sz="3600" b="1" dirty="0"/>
              <a:t>কাটা হবে না। </a:t>
            </a:r>
            <a:r>
              <a:rPr lang="bn-IN" sz="2800" b="1" dirty="0">
                <a:solidFill>
                  <a:srgbClr val="C00000"/>
                </a:solidFill>
              </a:rPr>
              <a:t>(অন্য </a:t>
            </a:r>
            <a:r>
              <a:rPr lang="bn-IN" sz="2800" b="1" dirty="0" smtClean="0">
                <a:solidFill>
                  <a:srgbClr val="C00000"/>
                </a:solidFill>
              </a:rPr>
              <a:t>জেলা থেকে বদলি হয়ে আসা শিক্ষক/শিক্ষিকাদের আগের জেলায় জিএসএলআই </a:t>
            </a:r>
            <a:r>
              <a:rPr lang="bn-IN" sz="2800" b="1" dirty="0">
                <a:solidFill>
                  <a:srgbClr val="C00000"/>
                </a:solidFill>
              </a:rPr>
              <a:t>থাকলেও আমাদের জেলাতে তাদের </a:t>
            </a:r>
            <a:r>
              <a:rPr lang="bn-IN" sz="2800" b="1" dirty="0" smtClean="0">
                <a:solidFill>
                  <a:srgbClr val="C00000"/>
                </a:solidFill>
              </a:rPr>
              <a:t>জিএসএলআই-এর টাকা </a:t>
            </a:r>
            <a:r>
              <a:rPr lang="bn-IN" sz="2800" b="1" dirty="0">
                <a:solidFill>
                  <a:srgbClr val="C00000"/>
                </a:solidFill>
              </a:rPr>
              <a:t>কাটা যাবে না)।</a:t>
            </a:r>
            <a:endParaRPr lang="en-IN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</TotalTime>
  <Words>1156</Words>
  <Application>Microsoft Office PowerPoint</Application>
  <PresentationFormat>On-screen Show (4:3)</PresentationFormat>
  <Paragraphs>224</Paragraphs>
  <Slides>34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এক নজরে ......</vt:lpstr>
      <vt:lpstr>কি কি তথ্য (DATA) দেওয়া হবে (আপনাদের সুবিধার জন্য দেওয়া হবে কিন্তু ভালো করে দেখে নিতে হবে যেন ভুল না থাকে)</vt:lpstr>
      <vt:lpstr>PowerPoint Presentation</vt:lpstr>
      <vt:lpstr>PowerPoint Presentation</vt:lpstr>
      <vt:lpstr>বিল তৈরীর আগে</vt:lpstr>
      <vt:lpstr>বিল তৈরীর করার আগে করণীয়</vt:lpstr>
      <vt:lpstr>জিএসএলআই সংক্রান্ত</vt:lpstr>
      <vt:lpstr>গত মাসের থেকে এই মাসে চেঞ্জ আছে</vt:lpstr>
      <vt:lpstr>এইচ আর এ (HRA) পরিবর্তন</vt:lpstr>
      <vt:lpstr>শিক্ষক/শিক্ষিকা বদলি সংক্রান্ত</vt:lpstr>
      <vt:lpstr>ট্রান্সফার (নিজ চক্রে বা অন্য চক্রে)</vt:lpstr>
      <vt:lpstr>ট্রান্সফার (অন্য জেলায় চলে গেলে)</vt:lpstr>
      <vt:lpstr>আপনাদের চক্রে অন্য চক্র থেকে, জেলা থেকে বা অন্য বিদ্যালয় থেকে বদলি আসা নতুন শিক্ষক/শিক্ষিকাকে কিভাবে দেখবেন</vt:lpstr>
      <vt:lpstr>দেখে নিতে হবে অনলাইনে</vt:lpstr>
      <vt:lpstr>কি করে সংখ্যা দেখবেন</vt:lpstr>
      <vt:lpstr>স্যালারী সেভ</vt:lpstr>
      <vt:lpstr>স্যালারী ডাউনলোড</vt:lpstr>
      <vt:lpstr>এক্সেল ফাইল চেকিং</vt:lpstr>
      <vt:lpstr>প্রোফাইল সংশোধন</vt:lpstr>
      <vt:lpstr>শিক্ষক/শিক্ষিকার নাম, জন্মতারিখ ভুল থাকলে</vt:lpstr>
      <vt:lpstr>ব্যাঙ্ক অ্যাকাউন্ট পরিবর্তন করার জন্য (শুধুমাত্র সংসদে অনুমোদন হওয়ার পরই)</vt:lpstr>
      <vt:lpstr>অবসর গ্রহণে তারিখ ভুল থাকলে</vt:lpstr>
      <vt:lpstr>১৮ বছর ও প্রোমোশনাল ইনক্রিমেন্ট</vt:lpstr>
      <vt:lpstr>স্যালারী ইনক্রিমেন্ট</vt:lpstr>
      <vt:lpstr>সাময়িক বরখাস্ত / পুরাতন বেতক্রমে প্রাপ্ত বেতন সংক্রান্ত</vt:lpstr>
      <vt:lpstr>PowerPoint Presentation</vt:lpstr>
      <vt:lpstr>a]aîç </vt:lpstr>
      <vt:lpstr>সার্ভার স্লো ছাড়া অন্য কোনো সমস্যা থাকলে বলুন</vt:lpstr>
      <vt:lpstr>Bill Co-ordinator Mobile  Moni Sk. - 9593737299 Arjan Chowdhury – 9734742268 Sanju Mondal – 9564820302 Madhumita Chakraborty - 9547292451</vt:lpstr>
      <vt:lpstr>PowerPoint Presentation</vt:lpstr>
      <vt:lpstr>PowerPoint Presentation</vt:lpstr>
      <vt:lpstr>জিএসএলআই ফাইনাল পেমেন্টের জন্য প্রয়োজনীয় কাগজপত্র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USER-1</dc:creator>
  <cp:lastModifiedBy>DPSC Munsi</cp:lastModifiedBy>
  <cp:revision>202</cp:revision>
  <cp:lastPrinted>2016-07-29T05:04:32Z</cp:lastPrinted>
  <dcterms:created xsi:type="dcterms:W3CDTF">2014-12-27T07:10:43Z</dcterms:created>
  <dcterms:modified xsi:type="dcterms:W3CDTF">2016-08-19T05:53:53Z</dcterms:modified>
</cp:coreProperties>
</file>